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5" r:id="rId3"/>
    <p:sldId id="277" r:id="rId4"/>
    <p:sldId id="273" r:id="rId5"/>
    <p:sldId id="274" r:id="rId6"/>
    <p:sldId id="271" r:id="rId7"/>
    <p:sldId id="288" r:id="rId8"/>
    <p:sldId id="280" r:id="rId9"/>
    <p:sldId id="287" r:id="rId10"/>
    <p:sldId id="279" r:id="rId11"/>
    <p:sldId id="282" r:id="rId12"/>
    <p:sldId id="283" r:id="rId13"/>
    <p:sldId id="285" r:id="rId14"/>
    <p:sldId id="286" r:id="rId15"/>
    <p:sldId id="257" r:id="rId16"/>
    <p:sldId id="276" r:id="rId17"/>
    <p:sldId id="278" r:id="rId18"/>
    <p:sldId id="266" r:id="rId19"/>
    <p:sldId id="265" r:id="rId20"/>
    <p:sldId id="260" r:id="rId21"/>
    <p:sldId id="268" r:id="rId22"/>
    <p:sldId id="264" r:id="rId23"/>
    <p:sldId id="261" r:id="rId24"/>
    <p:sldId id="263" r:id="rId25"/>
    <p:sldId id="267" r:id="rId26"/>
    <p:sldId id="270" r:id="rId27"/>
    <p:sldId id="269" r:id="rId28"/>
    <p:sldId id="262" r:id="rId29"/>
    <p:sldId id="259" r:id="rId3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7ECF3DC-AC00-48E2-A35F-71315D658666}" type="datetimeFigureOut">
              <a:rPr lang="sv-SE" smtClean="0"/>
              <a:t>2013-12-29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8725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ECF3DC-AC00-48E2-A35F-71315D658666}" type="datetimeFigureOut">
              <a:rPr lang="sv-SE" smtClean="0"/>
              <a:t>2013-12-29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7610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ECF3DC-AC00-48E2-A35F-71315D658666}" type="datetimeFigureOut">
              <a:rPr lang="sv-SE" smtClean="0"/>
              <a:t>2013-12-29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410903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7ECF3DC-AC00-48E2-A35F-71315D658666}" type="datetimeFigureOut">
              <a:rPr lang="sv-SE" smtClean="0"/>
              <a:t>2013-12-29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218914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7ECF3DC-AC00-48E2-A35F-71315D658666}" type="datetimeFigureOut">
              <a:rPr lang="sv-SE" smtClean="0"/>
              <a:t>2013-12-29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39015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7ECF3DC-AC00-48E2-A35F-71315D658666}" type="datetimeFigureOut">
              <a:rPr lang="sv-SE" smtClean="0"/>
              <a:t>2013-12-29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42602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7ECF3DC-AC00-48E2-A35F-71315D658666}" type="datetimeFigureOut">
              <a:rPr lang="sv-SE" smtClean="0"/>
              <a:t>2013-12-29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81540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7ECF3DC-AC00-48E2-A35F-71315D658666}" type="datetimeFigureOut">
              <a:rPr lang="sv-SE" smtClean="0"/>
              <a:t>2013-12-29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9879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7ECF3DC-AC00-48E2-A35F-71315D658666}" type="datetimeFigureOut">
              <a:rPr lang="sv-SE" smtClean="0"/>
              <a:t>2013-12-29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86032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7ECF3DC-AC00-48E2-A35F-71315D658666}" type="datetimeFigureOut">
              <a:rPr lang="sv-SE" smtClean="0"/>
              <a:t>2013-12-29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379211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7ECF3DC-AC00-48E2-A35F-71315D658666}" type="datetimeFigureOut">
              <a:rPr lang="sv-SE" smtClean="0"/>
              <a:t>2013-12-29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0FC1E27-531E-4A1E-A473-14781CCF1519}" type="slidenum">
              <a:rPr lang="sv-SE" smtClean="0"/>
              <a:t>‹#›</a:t>
            </a:fld>
            <a:endParaRPr lang="sv-SE"/>
          </a:p>
        </p:txBody>
      </p:sp>
    </p:spTree>
    <p:extLst>
      <p:ext uri="{BB962C8B-B14F-4D97-AF65-F5344CB8AC3E}">
        <p14:creationId xmlns:p14="http://schemas.microsoft.com/office/powerpoint/2010/main" val="100176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CF3DC-AC00-48E2-A35F-71315D658666}" type="datetimeFigureOut">
              <a:rPr lang="sv-SE" smtClean="0"/>
              <a:t>2013-12-29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C1E27-531E-4A1E-A473-14781CCF1519}" type="slidenum">
              <a:rPr lang="sv-SE" smtClean="0"/>
              <a:t>‹#›</a:t>
            </a:fld>
            <a:endParaRPr lang="sv-SE"/>
          </a:p>
        </p:txBody>
      </p:sp>
    </p:spTree>
    <p:extLst>
      <p:ext uri="{BB962C8B-B14F-4D97-AF65-F5344CB8AC3E}">
        <p14:creationId xmlns:p14="http://schemas.microsoft.com/office/powerpoint/2010/main" val="971793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40360" y="223771"/>
            <a:ext cx="5796136" cy="5632311"/>
          </a:xfrm>
          <a:prstGeom prst="rect">
            <a:avLst/>
          </a:prstGeom>
          <a:noFill/>
        </p:spPr>
        <p:txBody>
          <a:bodyPr wrap="square" rtlCol="0">
            <a:spAutoFit/>
          </a:bodyPr>
          <a:lstStyle/>
          <a:p>
            <a:r>
              <a:rPr lang="en-US" sz="2000" dirty="0"/>
              <a:t>The “Alfa” device gives an analysis of the </a:t>
            </a:r>
            <a:r>
              <a:rPr lang="en-US" sz="2000" dirty="0" smtClean="0"/>
              <a:t>patient’s</a:t>
            </a:r>
          </a:p>
          <a:p>
            <a:r>
              <a:rPr lang="en-US" sz="2000" dirty="0" smtClean="0"/>
              <a:t> </a:t>
            </a:r>
            <a:r>
              <a:rPr lang="en-US" sz="2000" dirty="0"/>
              <a:t>health status quickly and objectively with the </a:t>
            </a:r>
            <a:r>
              <a:rPr lang="en-US" sz="2000" dirty="0" smtClean="0"/>
              <a:t>help</a:t>
            </a:r>
          </a:p>
          <a:p>
            <a:r>
              <a:rPr lang="en-US" sz="2000" dirty="0" smtClean="0"/>
              <a:t> </a:t>
            </a:r>
            <a:r>
              <a:rPr lang="en-US" sz="2000" dirty="0"/>
              <a:t>of the following procedures:</a:t>
            </a:r>
          </a:p>
          <a:p>
            <a:endParaRPr lang="sv-SE" sz="2000" dirty="0" smtClean="0"/>
          </a:p>
          <a:p>
            <a:r>
              <a:rPr lang="sv-SE" sz="2000" dirty="0" smtClean="0"/>
              <a:t>- </a:t>
            </a:r>
            <a:r>
              <a:rPr lang="sv-SE" sz="2000" dirty="0"/>
              <a:t>ECG </a:t>
            </a:r>
            <a:r>
              <a:rPr lang="sv-SE" sz="2000" dirty="0" err="1"/>
              <a:t>measurement</a:t>
            </a:r>
            <a:r>
              <a:rPr lang="sv-SE" sz="2000" dirty="0"/>
              <a:t>;</a:t>
            </a:r>
          </a:p>
          <a:p>
            <a:pPr marL="342900" indent="-342900">
              <a:buFontTx/>
              <a:buChar char="-"/>
            </a:pPr>
            <a:r>
              <a:rPr lang="en-US" sz="2000" dirty="0" smtClean="0"/>
              <a:t>evaluation </a:t>
            </a:r>
            <a:r>
              <a:rPr lang="en-US" sz="2000" dirty="0"/>
              <a:t>of the vegetative system </a:t>
            </a:r>
            <a:r>
              <a:rPr lang="en-US" sz="2000" dirty="0" smtClean="0"/>
              <a:t>condition</a:t>
            </a:r>
          </a:p>
          <a:p>
            <a:r>
              <a:rPr lang="en-US" sz="2000" dirty="0" smtClean="0"/>
              <a:t> </a:t>
            </a:r>
            <a:r>
              <a:rPr lang="en-US" sz="2000" dirty="0"/>
              <a:t>by variance analysis</a:t>
            </a:r>
          </a:p>
          <a:p>
            <a:pPr marL="342900" indent="-342900">
              <a:buFontTx/>
              <a:buChar char="-"/>
            </a:pPr>
            <a:endParaRPr lang="en-US" sz="2000" dirty="0" smtClean="0"/>
          </a:p>
          <a:p>
            <a:pPr marL="342900" indent="-342900">
              <a:buFontTx/>
              <a:buChar char="-"/>
            </a:pPr>
            <a:r>
              <a:rPr lang="en-US" sz="2000" dirty="0" smtClean="0"/>
              <a:t>evaluation </a:t>
            </a:r>
            <a:r>
              <a:rPr lang="en-US" sz="2000" dirty="0"/>
              <a:t>of the hormonal regulation and energy </a:t>
            </a:r>
            <a:endParaRPr lang="en-US" sz="2000" dirty="0" smtClean="0"/>
          </a:p>
          <a:p>
            <a:r>
              <a:rPr lang="en-US" sz="2000" dirty="0" smtClean="0"/>
              <a:t>resources </a:t>
            </a:r>
            <a:r>
              <a:rPr lang="en-US" sz="2000" dirty="0"/>
              <a:t>of the body by </a:t>
            </a:r>
            <a:r>
              <a:rPr lang="en-US" sz="2000" dirty="0" err="1"/>
              <a:t>neurodynamic</a:t>
            </a:r>
            <a:r>
              <a:rPr lang="en-US" sz="2000" dirty="0"/>
              <a:t> analysis</a:t>
            </a:r>
          </a:p>
          <a:p>
            <a:pPr marL="342900" indent="-342900">
              <a:buFontTx/>
              <a:buChar char="-"/>
            </a:pPr>
            <a:endParaRPr lang="en-US" sz="2000" dirty="0" smtClean="0"/>
          </a:p>
          <a:p>
            <a:pPr marL="342900" indent="-342900">
              <a:buFontTx/>
              <a:buChar char="-"/>
            </a:pPr>
            <a:r>
              <a:rPr lang="en-US" sz="2000" dirty="0" smtClean="0"/>
              <a:t>evaluation </a:t>
            </a:r>
            <a:r>
              <a:rPr lang="en-US" sz="2000" dirty="0"/>
              <a:t>of the </a:t>
            </a:r>
            <a:r>
              <a:rPr lang="en-US" sz="2000" dirty="0" err="1"/>
              <a:t>psychoemotional</a:t>
            </a:r>
            <a:r>
              <a:rPr lang="en-US" sz="2000" dirty="0"/>
              <a:t> state </a:t>
            </a:r>
            <a:endParaRPr lang="en-US" sz="2000" dirty="0" smtClean="0"/>
          </a:p>
          <a:p>
            <a:r>
              <a:rPr lang="en-US" sz="2000" dirty="0" smtClean="0"/>
              <a:t>by </a:t>
            </a:r>
            <a:r>
              <a:rPr lang="en-US" sz="2000" dirty="0"/>
              <a:t>examination of brain </a:t>
            </a:r>
            <a:r>
              <a:rPr lang="en-US" sz="2000" dirty="0" err="1"/>
              <a:t>biorythms</a:t>
            </a:r>
            <a:r>
              <a:rPr lang="en-US" sz="2000" dirty="0"/>
              <a:t> </a:t>
            </a:r>
          </a:p>
          <a:p>
            <a:pPr marL="342900" indent="-342900">
              <a:buFontTx/>
              <a:buChar char="-"/>
            </a:pPr>
            <a:endParaRPr lang="en-US" sz="2000" dirty="0" smtClean="0"/>
          </a:p>
          <a:p>
            <a:pPr marL="342900" indent="-342900">
              <a:buFontTx/>
              <a:buChar char="-"/>
            </a:pPr>
            <a:r>
              <a:rPr lang="en-US" sz="2000" dirty="0" smtClean="0"/>
              <a:t>evaluation </a:t>
            </a:r>
            <a:r>
              <a:rPr lang="en-US" sz="2000" dirty="0"/>
              <a:t>of the adaptation level of the body </a:t>
            </a:r>
            <a:endParaRPr lang="en-US" sz="2000" dirty="0" smtClean="0"/>
          </a:p>
          <a:p>
            <a:r>
              <a:rPr lang="en-US" sz="2000" dirty="0" smtClean="0"/>
              <a:t>and </a:t>
            </a:r>
            <a:r>
              <a:rPr lang="en-US" sz="2000" dirty="0"/>
              <a:t>estimation of biological age by fractal analysis</a:t>
            </a:r>
          </a:p>
          <a:p>
            <a:endParaRPr lang="en-US" sz="2000" dirty="0" smtClean="0"/>
          </a:p>
          <a:p>
            <a:r>
              <a:rPr lang="en-US" sz="2000" dirty="0" smtClean="0"/>
              <a:t>- complete </a:t>
            </a:r>
            <a:r>
              <a:rPr lang="en-US" sz="2000" dirty="0"/>
              <a:t>analysis of the results</a:t>
            </a:r>
            <a:endParaRPr lang="sv-SE" sz="2000" dirty="0"/>
          </a:p>
        </p:txBody>
      </p:sp>
      <p:pic>
        <p:nvPicPr>
          <p:cNvPr id="7" name="Picture 3"/>
          <p:cNvPicPr>
            <a:picLocks noChangeAspect="1" noChangeArrowheads="1"/>
          </p:cNvPicPr>
          <p:nvPr/>
        </p:nvPicPr>
        <p:blipFill>
          <a:blip r:embed="rId2" cstate="print"/>
          <a:srcRect/>
          <a:stretch>
            <a:fillRect/>
          </a:stretch>
        </p:blipFill>
        <p:spPr bwMode="auto">
          <a:xfrm>
            <a:off x="15458" y="476672"/>
            <a:ext cx="3240360" cy="3240360"/>
          </a:xfrm>
          <a:prstGeom prst="rect">
            <a:avLst/>
          </a:prstGeom>
          <a:noFill/>
          <a:ln w="9525">
            <a:noFill/>
            <a:miter lim="800000"/>
            <a:headEnd/>
            <a:tailEnd/>
          </a:ln>
        </p:spPr>
      </p:pic>
    </p:spTree>
    <p:extLst>
      <p:ext uri="{BB962C8B-B14F-4D97-AF65-F5344CB8AC3E}">
        <p14:creationId xmlns:p14="http://schemas.microsoft.com/office/powerpoint/2010/main" val="427674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21" y="404664"/>
            <a:ext cx="7963138" cy="597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893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404664"/>
            <a:ext cx="8208912" cy="2308324"/>
          </a:xfrm>
          <a:prstGeom prst="rect">
            <a:avLst/>
          </a:prstGeom>
        </p:spPr>
        <p:txBody>
          <a:bodyPr wrap="square">
            <a:spAutoFit/>
          </a:bodyPr>
          <a:lstStyle/>
          <a:p>
            <a:r>
              <a:rPr lang="en-US" sz="2400" dirty="0" smtClean="0"/>
              <a:t>Every physiological process has its own unique rhythm, these rhythms are similar, and are reflected in the rhythms of the heart. But this means that examined only one rhythm method of fractal analysis can reveal the structure and dynamics of other rhythms and us to conclude about the state of the respective regulatory systems</a:t>
            </a:r>
            <a:endParaRPr lang="sv-SE" sz="2400" dirty="0"/>
          </a:p>
        </p:txBody>
      </p:sp>
      <p:pic>
        <p:nvPicPr>
          <p:cNvPr id="5122" name="Picture 2" descr="C:\Users\Boris\Desktop\Bilder Alfa\fraktal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461" y="4125912"/>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oris\Desktop\Bilder Alfa\fraktal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60" y="3741115"/>
            <a:ext cx="20288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oris\Desktop\Bilder Alfa\fraktal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125912"/>
            <a:ext cx="2250798"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83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ris\Desktop\Bilder Alfa\nejron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719" y="4109710"/>
            <a:ext cx="4536504" cy="25174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oris\Desktop\Bilder Alfa\nejron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38" y="332656"/>
            <a:ext cx="4109020" cy="3687292"/>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314547" y="2422922"/>
            <a:ext cx="4288191" cy="2308324"/>
          </a:xfrm>
          <a:prstGeom prst="rect">
            <a:avLst/>
          </a:prstGeom>
          <a:noFill/>
        </p:spPr>
        <p:txBody>
          <a:bodyPr wrap="square" rtlCol="0">
            <a:spAutoFit/>
          </a:bodyPr>
          <a:lstStyle/>
          <a:p>
            <a:r>
              <a:rPr lang="en-US" dirty="0" smtClean="0"/>
              <a:t>In all complexes "Dynamics" present unique algorithmic block digital analysis of heart rate. How does it work?</a:t>
            </a:r>
          </a:p>
          <a:p>
            <a:r>
              <a:rPr lang="en-US" dirty="0" smtClean="0"/>
              <a:t>Specialized computer software translates </a:t>
            </a:r>
            <a:r>
              <a:rPr lang="en-US" dirty="0" err="1" smtClean="0"/>
              <a:t>Rhythmogram</a:t>
            </a:r>
            <a:r>
              <a:rPr lang="en-US" dirty="0" smtClean="0"/>
              <a:t> in the binary system. Further, analyzing the binary code, the program identifies the code sequences corresponding to different time slots.</a:t>
            </a:r>
            <a:endParaRPr lang="sv-SE" dirty="0"/>
          </a:p>
        </p:txBody>
      </p:sp>
    </p:spTree>
    <p:extLst>
      <p:ext uri="{BB962C8B-B14F-4D97-AF65-F5344CB8AC3E}">
        <p14:creationId xmlns:p14="http://schemas.microsoft.com/office/powerpoint/2010/main" val="22745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oris\Desktop\Bilder Alfa\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90" y="548680"/>
            <a:ext cx="7800975" cy="4381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043608" y="4930180"/>
            <a:ext cx="7800975" cy="830997"/>
          </a:xfrm>
          <a:prstGeom prst="rect">
            <a:avLst/>
          </a:prstGeom>
          <a:noFill/>
        </p:spPr>
        <p:txBody>
          <a:bodyPr wrap="square" rtlCol="0">
            <a:spAutoFit/>
          </a:bodyPr>
          <a:lstStyle/>
          <a:p>
            <a:r>
              <a:rPr lang="en-US" sz="2400" dirty="0" smtClean="0"/>
              <a:t>Each code carries a piece of information about the quality of the functioning of the regulatory system at their level</a:t>
            </a:r>
            <a:endParaRPr lang="sv-SE" sz="2400" dirty="0"/>
          </a:p>
        </p:txBody>
      </p:sp>
    </p:spTree>
    <p:extLst>
      <p:ext uri="{BB962C8B-B14F-4D97-AF65-F5344CB8AC3E}">
        <p14:creationId xmlns:p14="http://schemas.microsoft.com/office/powerpoint/2010/main" val="314780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584" y="1268760"/>
            <a:ext cx="7128792" cy="1384995"/>
          </a:xfrm>
          <a:prstGeom prst="rect">
            <a:avLst/>
          </a:prstGeom>
        </p:spPr>
        <p:txBody>
          <a:bodyPr wrap="square">
            <a:spAutoFit/>
          </a:bodyPr>
          <a:lstStyle/>
          <a:p>
            <a:r>
              <a:rPr lang="en-US" sz="2800" dirty="0" smtClean="0"/>
              <a:t>Based on fractal mathematical analysis program can calculate the rhythms and the function of each system</a:t>
            </a:r>
            <a:endParaRPr lang="sv-SE" sz="2800" dirty="0"/>
          </a:p>
        </p:txBody>
      </p:sp>
      <p:pic>
        <p:nvPicPr>
          <p:cNvPr id="7170" name="Picture 2" descr="C:\Users\Boris\Desktop\Bilder Alfa\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80928"/>
            <a:ext cx="6840760" cy="361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8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oris\Desktop\Bilder Alfa\ec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02315"/>
            <a:ext cx="8026069" cy="1261889"/>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096202" y="4149080"/>
            <a:ext cx="6912768" cy="1200329"/>
          </a:xfrm>
          <a:prstGeom prst="rect">
            <a:avLst/>
          </a:prstGeom>
        </p:spPr>
        <p:txBody>
          <a:bodyPr wrap="square">
            <a:spAutoFit/>
          </a:bodyPr>
          <a:lstStyle/>
          <a:p>
            <a:r>
              <a:rPr lang="en-US" sz="2400" dirty="0" smtClean="0"/>
              <a:t>Examination time in minutes and seconds is stored along the horizontal axis, and the ECG amplitude along the vertical</a:t>
            </a:r>
            <a:endParaRPr lang="sv-SE" sz="2400" dirty="0"/>
          </a:p>
        </p:txBody>
      </p:sp>
      <p:sp>
        <p:nvSpPr>
          <p:cNvPr id="8" name="Rektangel 7"/>
          <p:cNvSpPr/>
          <p:nvPr/>
        </p:nvSpPr>
        <p:spPr>
          <a:xfrm>
            <a:off x="3635896" y="764704"/>
            <a:ext cx="1447832" cy="461665"/>
          </a:xfrm>
          <a:prstGeom prst="rect">
            <a:avLst/>
          </a:prstGeom>
        </p:spPr>
        <p:txBody>
          <a:bodyPr wrap="none">
            <a:spAutoFit/>
          </a:bodyPr>
          <a:lstStyle/>
          <a:p>
            <a:r>
              <a:rPr lang="sv-SE" sz="2400" b="1" dirty="0" smtClean="0"/>
              <a:t>ECG </a:t>
            </a:r>
            <a:r>
              <a:rPr lang="sv-SE" sz="2400" b="1" dirty="0" err="1" smtClean="0"/>
              <a:t>curve</a:t>
            </a:r>
            <a:endParaRPr lang="sv-SE" sz="2400" b="1" dirty="0"/>
          </a:p>
        </p:txBody>
      </p:sp>
    </p:spTree>
    <p:extLst>
      <p:ext uri="{BB962C8B-B14F-4D97-AF65-F5344CB8AC3E}">
        <p14:creationId xmlns:p14="http://schemas.microsoft.com/office/powerpoint/2010/main" val="25090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87624" y="3861048"/>
            <a:ext cx="7560840" cy="1938992"/>
          </a:xfrm>
          <a:prstGeom prst="rect">
            <a:avLst/>
          </a:prstGeom>
        </p:spPr>
        <p:txBody>
          <a:bodyPr wrap="square">
            <a:spAutoFit/>
          </a:bodyPr>
          <a:lstStyle/>
          <a:p>
            <a:r>
              <a:rPr lang="en-US" sz="2000" dirty="0" err="1" smtClean="0"/>
              <a:t>Rytmogram</a:t>
            </a:r>
            <a:r>
              <a:rPr lang="en-US" sz="2000" dirty="0" smtClean="0"/>
              <a:t> is a curve formed when storing the intervals RR number along the horizontal axis and the intervals of seconds along the vertical axis.  RR interval is the time interval between two successive heart beats.</a:t>
            </a:r>
          </a:p>
          <a:p>
            <a:r>
              <a:rPr lang="en-US" sz="2000" dirty="0" smtClean="0"/>
              <a:t>Artifacts, </a:t>
            </a:r>
            <a:r>
              <a:rPr lang="en-US" sz="2000" dirty="0" err="1" smtClean="0"/>
              <a:t>ie</a:t>
            </a:r>
            <a:r>
              <a:rPr lang="en-US" sz="2000" dirty="0" smtClean="0"/>
              <a:t> </a:t>
            </a:r>
            <a:r>
              <a:rPr lang="en-US" sz="2000" dirty="0" err="1" smtClean="0"/>
              <a:t>extrasystoles</a:t>
            </a:r>
            <a:r>
              <a:rPr lang="en-US" sz="2000" dirty="0" smtClean="0"/>
              <a:t> or interference, highlighted by pink on </a:t>
            </a:r>
            <a:r>
              <a:rPr lang="en-US" sz="2000" dirty="0" err="1" smtClean="0"/>
              <a:t>rytmogrammet</a:t>
            </a:r>
            <a:r>
              <a:rPr lang="en-US" sz="2000" dirty="0" smtClean="0"/>
              <a:t>.</a:t>
            </a:r>
            <a:endParaRPr lang="sv-SE" sz="2000" dirty="0"/>
          </a:p>
        </p:txBody>
      </p:sp>
      <p:pic>
        <p:nvPicPr>
          <p:cNvPr id="3" name="Bild 1"/>
          <p:cNvPicPr>
            <a:picLocks noChangeAspect="1" noChangeArrowheads="1"/>
          </p:cNvPicPr>
          <p:nvPr/>
        </p:nvPicPr>
        <p:blipFill>
          <a:blip r:embed="rId2"/>
          <a:srcRect l="31505" t="34984" r="7072" b="42337"/>
          <a:stretch>
            <a:fillRect/>
          </a:stretch>
        </p:blipFill>
        <p:spPr bwMode="auto">
          <a:xfrm>
            <a:off x="589497" y="1336932"/>
            <a:ext cx="8286750" cy="1897063"/>
          </a:xfrm>
          <a:prstGeom prst="rect">
            <a:avLst/>
          </a:prstGeom>
          <a:noFill/>
          <a:ln w="9525">
            <a:noFill/>
            <a:miter lim="800000"/>
            <a:headEnd/>
            <a:tailEnd/>
          </a:ln>
        </p:spPr>
      </p:pic>
      <p:sp>
        <p:nvSpPr>
          <p:cNvPr id="4" name="Rektangel 3"/>
          <p:cNvSpPr/>
          <p:nvPr/>
        </p:nvSpPr>
        <p:spPr>
          <a:xfrm>
            <a:off x="3641334" y="620688"/>
            <a:ext cx="1743811" cy="461665"/>
          </a:xfrm>
          <a:prstGeom prst="rect">
            <a:avLst/>
          </a:prstGeom>
        </p:spPr>
        <p:txBody>
          <a:bodyPr wrap="none">
            <a:spAutoFit/>
          </a:bodyPr>
          <a:lstStyle/>
          <a:p>
            <a:r>
              <a:rPr lang="en-US" sz="2400" b="1" dirty="0" err="1" smtClean="0"/>
              <a:t>Rytmogram</a:t>
            </a:r>
            <a:r>
              <a:rPr lang="en-US" sz="2400" b="1" dirty="0" smtClean="0"/>
              <a:t> </a:t>
            </a:r>
            <a:endParaRPr lang="sv-SE" sz="2400" b="1" dirty="0"/>
          </a:p>
        </p:txBody>
      </p:sp>
    </p:spTree>
    <p:extLst>
      <p:ext uri="{BB962C8B-B14F-4D97-AF65-F5344CB8AC3E}">
        <p14:creationId xmlns:p14="http://schemas.microsoft.com/office/powerpoint/2010/main" val="2492604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oris\Desktop\Projekt stop aging\bilder\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845971"/>
            <a:ext cx="4295199" cy="355583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95536" y="260648"/>
            <a:ext cx="8352928" cy="2585323"/>
          </a:xfrm>
          <a:prstGeom prst="rect">
            <a:avLst/>
          </a:prstGeom>
        </p:spPr>
        <p:txBody>
          <a:bodyPr wrap="square">
            <a:spAutoFit/>
          </a:bodyPr>
          <a:lstStyle/>
          <a:p>
            <a:r>
              <a:rPr lang="en-US" dirty="0" smtClean="0"/>
              <a:t>The autonomic nervous system consists of nerves that control the functions of various organs which are not directly volitional, such as heart, liver, stomach, salivary glands, etc.</a:t>
            </a:r>
          </a:p>
          <a:p>
            <a:endParaRPr lang="en-US" dirty="0" smtClean="0"/>
          </a:p>
          <a:p>
            <a:r>
              <a:rPr lang="en-US" dirty="0" smtClean="0"/>
              <a:t>The autonomic nervous system consists of two parts, the sympathetic and parasympathetic systems, which work against each other, antagonistic. Put simply, one can say that the sympathetic nervous system controls energy-consuming documents (fight / flight), while the parasympathetic control over energy saving documents (rest and digestion).</a:t>
            </a:r>
            <a:endParaRPr lang="en-US" dirty="0"/>
          </a:p>
        </p:txBody>
      </p:sp>
    </p:spTree>
    <p:extLst>
      <p:ext uri="{BB962C8B-B14F-4D97-AF65-F5344CB8AC3E}">
        <p14:creationId xmlns:p14="http://schemas.microsoft.com/office/powerpoint/2010/main" val="3500709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oris\Desktop\Bilder Alfa\vegetat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2" y="198252"/>
            <a:ext cx="8953376" cy="3150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84885" y="3717032"/>
            <a:ext cx="3740150" cy="2169825"/>
          </a:xfrm>
          <a:prstGeom prst="rect">
            <a:avLst/>
          </a:prstGeom>
          <a:noFill/>
          <a:ln w="9525">
            <a:noFill/>
            <a:miter lim="800000"/>
            <a:headEnd/>
            <a:tailEnd/>
          </a:ln>
        </p:spPr>
        <p:txBody>
          <a:bodyPr>
            <a:spAutoFit/>
          </a:bodyPr>
          <a:lstStyle/>
          <a:p>
            <a:pPr>
              <a:spcBef>
                <a:spcPct val="50000"/>
              </a:spcBef>
              <a:defRPr/>
            </a:pPr>
            <a:r>
              <a:rPr lang="sv-SE" b="1" dirty="0">
                <a:solidFill>
                  <a:srgbClr val="008000"/>
                </a:solidFill>
                <a:latin typeface="+mj-lt"/>
              </a:rPr>
              <a:t>HF - High frequencee  </a:t>
            </a:r>
            <a:br>
              <a:rPr lang="sv-SE" b="1" dirty="0">
                <a:solidFill>
                  <a:srgbClr val="008000"/>
                </a:solidFill>
                <a:latin typeface="+mj-lt"/>
              </a:rPr>
            </a:br>
            <a:r>
              <a:rPr lang="sv-SE" b="1" dirty="0">
                <a:solidFill>
                  <a:srgbClr val="008000"/>
                </a:solidFill>
                <a:latin typeface="+mj-lt"/>
              </a:rPr>
              <a:t>Green </a:t>
            </a:r>
            <a:r>
              <a:rPr lang="sv-SE" b="1" dirty="0" smtClean="0">
                <a:solidFill>
                  <a:srgbClr val="008000"/>
                </a:solidFill>
                <a:latin typeface="+mj-lt"/>
              </a:rPr>
              <a:t>– </a:t>
            </a:r>
            <a:r>
              <a:rPr lang="sv-SE" b="1" dirty="0" err="1" smtClean="0">
                <a:solidFill>
                  <a:srgbClr val="008000"/>
                </a:solidFill>
                <a:latin typeface="+mj-lt"/>
              </a:rPr>
              <a:t>parasympathetic</a:t>
            </a:r>
            <a:endParaRPr lang="sv-SE" b="1" dirty="0" smtClean="0">
              <a:solidFill>
                <a:srgbClr val="008000"/>
              </a:solidFill>
              <a:latin typeface="+mj-lt"/>
            </a:endParaRPr>
          </a:p>
          <a:p>
            <a:pPr>
              <a:spcBef>
                <a:spcPct val="50000"/>
              </a:spcBef>
              <a:defRPr/>
            </a:pPr>
            <a:r>
              <a:rPr lang="sv-SE" b="1" dirty="0">
                <a:solidFill>
                  <a:srgbClr val="FFC000"/>
                </a:solidFill>
                <a:latin typeface="+mj-lt"/>
              </a:rPr>
              <a:t> </a:t>
            </a:r>
            <a:r>
              <a:rPr lang="sv-SE" b="1" dirty="0" err="1">
                <a:solidFill>
                  <a:srgbClr val="FFC000"/>
                </a:solidFill>
                <a:latin typeface="+mj-lt"/>
              </a:rPr>
              <a:t>Low</a:t>
            </a:r>
            <a:r>
              <a:rPr lang="sv-SE" b="1" dirty="0">
                <a:solidFill>
                  <a:srgbClr val="FFC000"/>
                </a:solidFill>
                <a:latin typeface="+mj-lt"/>
              </a:rPr>
              <a:t> </a:t>
            </a:r>
            <a:r>
              <a:rPr lang="sv-SE" b="1" dirty="0" err="1">
                <a:solidFill>
                  <a:srgbClr val="FFC000"/>
                </a:solidFill>
                <a:latin typeface="+mj-lt"/>
              </a:rPr>
              <a:t>frequencies</a:t>
            </a:r>
            <a:r>
              <a:rPr lang="sv-SE" b="1" dirty="0">
                <a:solidFill>
                  <a:srgbClr val="FFC000"/>
                </a:solidFill>
                <a:latin typeface="+mj-lt"/>
              </a:rPr>
              <a:t/>
            </a:r>
            <a:br>
              <a:rPr lang="sv-SE" b="1" dirty="0">
                <a:solidFill>
                  <a:srgbClr val="FFC000"/>
                </a:solidFill>
                <a:latin typeface="+mj-lt"/>
              </a:rPr>
            </a:br>
            <a:r>
              <a:rPr lang="sv-SE" b="1" dirty="0">
                <a:solidFill>
                  <a:srgbClr val="FFC000"/>
                </a:solidFill>
                <a:latin typeface="+mj-lt"/>
              </a:rPr>
              <a:t>Gul </a:t>
            </a:r>
            <a:r>
              <a:rPr lang="sv-SE" b="1" dirty="0" smtClean="0">
                <a:solidFill>
                  <a:srgbClr val="FFC000"/>
                </a:solidFill>
                <a:latin typeface="+mj-lt"/>
              </a:rPr>
              <a:t>– </a:t>
            </a:r>
            <a:r>
              <a:rPr lang="sv-SE" b="1" dirty="0" err="1" smtClean="0">
                <a:solidFill>
                  <a:srgbClr val="FFC000"/>
                </a:solidFill>
                <a:latin typeface="+mj-lt"/>
              </a:rPr>
              <a:t>sympathetic</a:t>
            </a:r>
            <a:endParaRPr lang="sv-SE" b="1" dirty="0" smtClean="0">
              <a:solidFill>
                <a:srgbClr val="FFC000"/>
              </a:solidFill>
              <a:latin typeface="+mj-lt"/>
            </a:endParaRPr>
          </a:p>
          <a:p>
            <a:pPr>
              <a:spcBef>
                <a:spcPct val="50000"/>
              </a:spcBef>
              <a:defRPr/>
            </a:pPr>
            <a:r>
              <a:rPr lang="sv-SE" b="1" dirty="0">
                <a:solidFill>
                  <a:srgbClr val="0070C0"/>
                </a:solidFill>
                <a:latin typeface="+mj-lt"/>
              </a:rPr>
              <a:t>VLF - </a:t>
            </a:r>
            <a:r>
              <a:rPr lang="sv-SE" b="1" dirty="0" err="1">
                <a:solidFill>
                  <a:srgbClr val="0070C0"/>
                </a:solidFill>
                <a:latin typeface="+mj-lt"/>
              </a:rPr>
              <a:t>very</a:t>
            </a:r>
            <a:r>
              <a:rPr lang="sv-SE" b="1" dirty="0">
                <a:solidFill>
                  <a:srgbClr val="0070C0"/>
                </a:solidFill>
                <a:latin typeface="+mj-lt"/>
              </a:rPr>
              <a:t> </a:t>
            </a:r>
            <a:r>
              <a:rPr lang="sv-SE" b="1" dirty="0" err="1">
                <a:solidFill>
                  <a:srgbClr val="0070C0"/>
                </a:solidFill>
                <a:latin typeface="+mj-lt"/>
              </a:rPr>
              <a:t>low</a:t>
            </a:r>
            <a:r>
              <a:rPr lang="sv-SE" b="1" dirty="0">
                <a:solidFill>
                  <a:srgbClr val="0070C0"/>
                </a:solidFill>
                <a:latin typeface="+mj-lt"/>
              </a:rPr>
              <a:t> </a:t>
            </a:r>
            <a:r>
              <a:rPr lang="sv-SE" b="1" dirty="0" err="1" smtClean="0">
                <a:solidFill>
                  <a:srgbClr val="0070C0"/>
                </a:solidFill>
                <a:latin typeface="+mj-lt"/>
              </a:rPr>
              <a:t>frequency</a:t>
            </a:r>
            <a:endParaRPr lang="sv-SE" b="1" dirty="0" smtClean="0">
              <a:solidFill>
                <a:srgbClr val="F30D44"/>
              </a:solidFill>
              <a:latin typeface="+mj-lt"/>
            </a:endParaRPr>
          </a:p>
          <a:p>
            <a:pPr>
              <a:spcBef>
                <a:spcPct val="50000"/>
              </a:spcBef>
              <a:defRPr/>
            </a:pPr>
            <a:r>
              <a:rPr lang="sv-SE" b="1" dirty="0" err="1">
                <a:solidFill>
                  <a:srgbClr val="0070C0"/>
                </a:solidFill>
                <a:latin typeface="+mj-lt"/>
              </a:rPr>
              <a:t>blue</a:t>
            </a:r>
            <a:r>
              <a:rPr lang="sv-SE" b="1" dirty="0">
                <a:solidFill>
                  <a:srgbClr val="0070C0"/>
                </a:solidFill>
                <a:latin typeface="+mj-lt"/>
              </a:rPr>
              <a:t>-hormonal system</a:t>
            </a:r>
          </a:p>
        </p:txBody>
      </p:sp>
      <p:sp>
        <p:nvSpPr>
          <p:cNvPr id="2" name="textruta 1"/>
          <p:cNvSpPr txBox="1"/>
          <p:nvPr/>
        </p:nvSpPr>
        <p:spPr>
          <a:xfrm>
            <a:off x="4788024" y="3933056"/>
            <a:ext cx="1695721" cy="400110"/>
          </a:xfrm>
          <a:prstGeom prst="rect">
            <a:avLst/>
          </a:prstGeom>
          <a:noFill/>
        </p:spPr>
        <p:txBody>
          <a:bodyPr wrap="none" rtlCol="0">
            <a:spAutoFit/>
          </a:bodyPr>
          <a:lstStyle/>
          <a:p>
            <a:r>
              <a:rPr lang="sv-SE" sz="2000" b="1" dirty="0" smtClean="0"/>
              <a:t>Tension index </a:t>
            </a:r>
            <a:endParaRPr lang="sv-SE" sz="2000" b="1" dirty="0"/>
          </a:p>
        </p:txBody>
      </p:sp>
      <p:sp>
        <p:nvSpPr>
          <p:cNvPr id="4" name="Rektangel 3"/>
          <p:cNvSpPr/>
          <p:nvPr/>
        </p:nvSpPr>
        <p:spPr>
          <a:xfrm>
            <a:off x="3707904" y="4509120"/>
            <a:ext cx="4572000" cy="1323439"/>
          </a:xfrm>
          <a:prstGeom prst="rect">
            <a:avLst/>
          </a:prstGeom>
        </p:spPr>
        <p:txBody>
          <a:bodyPr>
            <a:spAutoFit/>
          </a:bodyPr>
          <a:lstStyle/>
          <a:p>
            <a:r>
              <a:rPr lang="en-US" sz="2000" dirty="0" smtClean="0"/>
              <a:t>Characterize the degree of myocardial stress and shows how strained</a:t>
            </a:r>
          </a:p>
          <a:p>
            <a:r>
              <a:rPr lang="en-US" sz="2000" dirty="0" smtClean="0"/>
              <a:t>body's various regulatory systems. Normal Value: 10-100.</a:t>
            </a:r>
            <a:endParaRPr lang="sv-SE" sz="2000" dirty="0"/>
          </a:p>
        </p:txBody>
      </p:sp>
    </p:spTree>
    <p:extLst>
      <p:ext uri="{BB962C8B-B14F-4D97-AF65-F5344CB8AC3E}">
        <p14:creationId xmlns:p14="http://schemas.microsoft.com/office/powerpoint/2010/main" val="546665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oris\Desktop\Bilder Alfa\vegetativ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3" y="260648"/>
            <a:ext cx="9036496" cy="314920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60039" y="4005064"/>
            <a:ext cx="8496944" cy="1938992"/>
          </a:xfrm>
          <a:prstGeom prst="rect">
            <a:avLst/>
          </a:prstGeom>
        </p:spPr>
        <p:txBody>
          <a:bodyPr wrap="square">
            <a:spAutoFit/>
          </a:bodyPr>
          <a:lstStyle/>
          <a:p>
            <a:r>
              <a:rPr lang="en-US" sz="2000" dirty="0" smtClean="0"/>
              <a:t>The Vegetative Balance Index provides a correlation between the activity of the sympathetic and parasympathetic divisions of the vegetative nervous system as well as the degree of involvement of central nervous system in this process. The more red color seen in the </a:t>
            </a:r>
            <a:r>
              <a:rPr lang="en-US" sz="2000" dirty="0" err="1" smtClean="0"/>
              <a:t>centrer</a:t>
            </a:r>
            <a:r>
              <a:rPr lang="en-US" sz="2000" dirty="0" smtClean="0"/>
              <a:t> of the circle, the higher the degree of involvement of the central nervous system in the processes of regulation processes.</a:t>
            </a:r>
            <a:endParaRPr lang="sv-SE" sz="2000" dirty="0"/>
          </a:p>
        </p:txBody>
      </p:sp>
    </p:spTree>
    <p:extLst>
      <p:ext uri="{BB962C8B-B14F-4D97-AF65-F5344CB8AC3E}">
        <p14:creationId xmlns:p14="http://schemas.microsoft.com/office/powerpoint/2010/main" val="3677190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250" y="1772816"/>
            <a:ext cx="9036496" cy="4708981"/>
          </a:xfrm>
          <a:prstGeom prst="rect">
            <a:avLst/>
          </a:prstGeom>
        </p:spPr>
        <p:txBody>
          <a:bodyPr wrap="square">
            <a:spAutoFit/>
          </a:bodyPr>
          <a:lstStyle/>
          <a:p>
            <a:r>
              <a:rPr lang="en-US" dirty="0" smtClean="0"/>
              <a:t> </a:t>
            </a:r>
            <a:r>
              <a:rPr lang="en-US" sz="2400" dirty="0" smtClean="0"/>
              <a:t>“Alfa” will provide people with a good opportunity to examine their health without unnecessary delay and to make prognosis of health development in such a way that saves both their time and energy</a:t>
            </a:r>
            <a:r>
              <a:rPr lang="en-US" dirty="0" smtClean="0"/>
              <a:t>.</a:t>
            </a:r>
          </a:p>
          <a:p>
            <a:r>
              <a:rPr lang="en-US" dirty="0" smtClean="0"/>
              <a:t>  </a:t>
            </a:r>
          </a:p>
          <a:p>
            <a:r>
              <a:rPr lang="en-US" dirty="0" smtClean="0"/>
              <a:t> </a:t>
            </a:r>
            <a:r>
              <a:rPr lang="en-US" sz="2400" dirty="0" smtClean="0"/>
              <a:t>“Alfa”  allows it’s users to examine bodily functions in a short time by analyzing </a:t>
            </a:r>
            <a:r>
              <a:rPr lang="en-US" sz="2400" dirty="0" err="1" smtClean="0"/>
              <a:t>neurodynamic</a:t>
            </a:r>
            <a:r>
              <a:rPr lang="en-US" sz="2400" dirty="0" smtClean="0"/>
              <a:t> variables of heart </a:t>
            </a:r>
            <a:r>
              <a:rPr lang="en-US" sz="2400" dirty="0" err="1" smtClean="0"/>
              <a:t>rythms</a:t>
            </a:r>
            <a:r>
              <a:rPr lang="en-US" sz="2400" dirty="0" smtClean="0"/>
              <a:t>. Many years of research allowed to establish that  all processes in a human organism are reflected in heart </a:t>
            </a:r>
            <a:r>
              <a:rPr lang="en-US" sz="2400" dirty="0" err="1" smtClean="0"/>
              <a:t>rythms</a:t>
            </a:r>
            <a:r>
              <a:rPr lang="en-US" sz="2400" dirty="0" smtClean="0"/>
              <a:t>  changing activities</a:t>
            </a:r>
            <a:r>
              <a:rPr lang="en-US" dirty="0" smtClean="0"/>
              <a:t>.</a:t>
            </a:r>
          </a:p>
          <a:p>
            <a:r>
              <a:rPr lang="en-US" dirty="0" smtClean="0"/>
              <a:t>  </a:t>
            </a:r>
          </a:p>
          <a:p>
            <a:r>
              <a:rPr lang="en-US" sz="2400" dirty="0" smtClean="0"/>
              <a:t>Programs designed for “Alfa” equipment are based on a new method of analysis of biological rhythms of human organism. Since 1997 this type of equipment has been successfully used in the areas of clinical, practical and sports medicine in Russia, Europe, USA and South Korea.</a:t>
            </a:r>
            <a:endParaRPr lang="en-US" sz="2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3286"/>
            <a:ext cx="2952328" cy="168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624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Boris\Desktop\Bilder Alfa\hormonell r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856984"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95536" y="3933056"/>
            <a:ext cx="8280920" cy="2246769"/>
          </a:xfrm>
          <a:prstGeom prst="rect">
            <a:avLst/>
          </a:prstGeom>
        </p:spPr>
        <p:txBody>
          <a:bodyPr wrap="square">
            <a:spAutoFit/>
          </a:bodyPr>
          <a:lstStyle/>
          <a:p>
            <a:r>
              <a:rPr lang="en-US" sz="2000" dirty="0" smtClean="0"/>
              <a:t>HORMONAL REGULATION. The endocrine system creates a certain hormonal profile, which helps the body to withstand external and internal influences and adapts to such influence. It is the functioning of the hormonal system which determines how optimally the body uses its energetic and physiological resources. The indicator of hormonal regulation of endocrine system is the exact reflection of the quality with which the endocrine system resolves its tasks.</a:t>
            </a:r>
            <a:endParaRPr lang="sv-SE" sz="2000" dirty="0"/>
          </a:p>
        </p:txBody>
      </p:sp>
    </p:spTree>
    <p:extLst>
      <p:ext uri="{BB962C8B-B14F-4D97-AF65-F5344CB8AC3E}">
        <p14:creationId xmlns:p14="http://schemas.microsoft.com/office/powerpoint/2010/main" val="1781735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oris\Desktop\Bilder Alfa\pyra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96" y="332656"/>
            <a:ext cx="8881568"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28984" y="3356992"/>
            <a:ext cx="8928992" cy="3139321"/>
          </a:xfrm>
          <a:prstGeom prst="rect">
            <a:avLst/>
          </a:prstGeom>
        </p:spPr>
        <p:txBody>
          <a:bodyPr wrap="square">
            <a:spAutoFit/>
          </a:bodyPr>
          <a:lstStyle/>
          <a:p>
            <a:r>
              <a:rPr lang="sv-SE" sz="2000" b="1" i="1" dirty="0" smtClean="0"/>
              <a:t>                                                     Energy Pyramid</a:t>
            </a:r>
            <a:endParaRPr lang="sv-SE" sz="2000" b="1" dirty="0"/>
          </a:p>
          <a:p>
            <a:endParaRPr lang="en-US" dirty="0" smtClean="0"/>
          </a:p>
          <a:p>
            <a:r>
              <a:rPr lang="en-US" sz="2000" dirty="0" smtClean="0"/>
              <a:t>The </a:t>
            </a:r>
            <a:r>
              <a:rPr lang="en-US" sz="2000" dirty="0"/>
              <a:t>“Energy Pyramid” is a dynamic representation of the energy balance in the management systems of the different functions in the body. The blue side corresponds to the period of energy storage by different organs and systems in the body. On the other hand, red side corresponds to the period of energy.</a:t>
            </a:r>
          </a:p>
          <a:p>
            <a:r>
              <a:rPr lang="en-US" sz="2000" dirty="0"/>
              <a:t>The sum of the values of the blue and red indicators shows a general quantity of energy resources utilizations in the body. The higher the value of this indicator , the more adaptive capacity the body is capable of, and the better the patient will resist stress and cope with </a:t>
            </a:r>
            <a:r>
              <a:rPr lang="en-US" sz="2000" dirty="0" smtClean="0"/>
              <a:t>differ</a:t>
            </a:r>
            <a:r>
              <a:rPr lang="sv-SE" sz="2000" dirty="0" err="1"/>
              <a:t>ent</a:t>
            </a:r>
            <a:r>
              <a:rPr lang="sv-SE" sz="2000" dirty="0"/>
              <a:t> </a:t>
            </a:r>
            <a:r>
              <a:rPr lang="sv-SE" sz="2000" dirty="0" err="1"/>
              <a:t>stresses</a:t>
            </a:r>
            <a:r>
              <a:rPr lang="sv-SE" sz="2000" dirty="0"/>
              <a:t>.</a:t>
            </a:r>
          </a:p>
        </p:txBody>
      </p:sp>
    </p:spTree>
    <p:extLst>
      <p:ext uri="{BB962C8B-B14F-4D97-AF65-F5344CB8AC3E}">
        <p14:creationId xmlns:p14="http://schemas.microsoft.com/office/powerpoint/2010/main" val="401795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oris\Desktop\Bilder Alfa\psykoemotion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08" y="238228"/>
            <a:ext cx="8712968"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01622" y="2690336"/>
            <a:ext cx="8834874" cy="3323987"/>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r>
              <a:rPr lang="en-US" sz="2000" dirty="0" smtClean="0"/>
              <a:t>The hypothalamus is one of the main regulating mechanisms of the body. It has a direct influence on the functions of the brain. In turn functions of the brain manage other regulation processes in organism the body.</a:t>
            </a:r>
            <a:r>
              <a:rPr lang="en-US" sz="2000" dirty="0"/>
              <a:t> Colors in the image correspond to different levels of electric activity, and their distribution provides a gauge of the current </a:t>
            </a:r>
            <a:r>
              <a:rPr lang="en-US" sz="2000" dirty="0" err="1"/>
              <a:t>psychoemotional</a:t>
            </a:r>
            <a:r>
              <a:rPr lang="en-US" sz="2000" dirty="0"/>
              <a:t> status of the patient. This indicator of </a:t>
            </a:r>
            <a:r>
              <a:rPr lang="en-US" sz="2000" dirty="0" err="1"/>
              <a:t>psychoemotional</a:t>
            </a:r>
            <a:r>
              <a:rPr lang="en-US" sz="2000" dirty="0"/>
              <a:t> status demonstrates how strongly stressful situations affect the human body.</a:t>
            </a:r>
            <a:endParaRPr lang="sv-SE" sz="2000" dirty="0"/>
          </a:p>
        </p:txBody>
      </p:sp>
    </p:spTree>
    <p:extLst>
      <p:ext uri="{BB962C8B-B14F-4D97-AF65-F5344CB8AC3E}">
        <p14:creationId xmlns:p14="http://schemas.microsoft.com/office/powerpoint/2010/main" val="298134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oris\Desktop\Bilder Alfa\hjärnvåg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30" y="116632"/>
            <a:ext cx="8712968"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45347" y="2996952"/>
            <a:ext cx="8960862" cy="3416320"/>
          </a:xfrm>
          <a:prstGeom prst="rect">
            <a:avLst/>
          </a:prstGeom>
        </p:spPr>
        <p:txBody>
          <a:bodyPr wrap="square">
            <a:spAutoFit/>
          </a:bodyPr>
          <a:lstStyle/>
          <a:p>
            <a:r>
              <a:rPr lang="sv-SE" b="1" i="1" dirty="0" smtClean="0"/>
              <a:t>                                                  Brain </a:t>
            </a:r>
            <a:r>
              <a:rPr lang="sv-SE" b="1" i="1" dirty="0" err="1"/>
              <a:t>activity</a:t>
            </a:r>
            <a:r>
              <a:rPr lang="sv-SE" b="1" i="1" dirty="0"/>
              <a:t> </a:t>
            </a:r>
            <a:r>
              <a:rPr lang="sv-SE" b="1" i="1" dirty="0" err="1"/>
              <a:t>waves</a:t>
            </a:r>
            <a:r>
              <a:rPr lang="sv-SE" b="1" i="1" dirty="0"/>
              <a:t> </a:t>
            </a:r>
            <a:endParaRPr lang="sv-SE" b="1" dirty="0"/>
          </a:p>
          <a:p>
            <a:r>
              <a:rPr lang="en-US" dirty="0"/>
              <a:t>Our brain radiates waves of different frequency and there is a direct correlation between the activity of a person, his/her level of concentration or attention and brain wave frequency. In a normal awake state all frequencies of brain waves (alpha, beta, delta, gamma, and theta) are active. Depending on what person is doing and his/her </a:t>
            </a:r>
            <a:r>
              <a:rPr lang="en-US" dirty="0" err="1"/>
              <a:t>psychoemotional</a:t>
            </a:r>
            <a:r>
              <a:rPr lang="en-US" dirty="0"/>
              <a:t> status, certain wave may be more active than the other ones.</a:t>
            </a:r>
          </a:p>
          <a:p>
            <a:r>
              <a:rPr lang="en-US" b="1" dirty="0"/>
              <a:t>Delta (0.1-4 Hz). </a:t>
            </a:r>
            <a:r>
              <a:rPr lang="en-US" dirty="0"/>
              <a:t>Highest delta wave activity occurs during sleep.</a:t>
            </a:r>
          </a:p>
          <a:p>
            <a:r>
              <a:rPr lang="en-US" b="1" dirty="0"/>
              <a:t>Theta (4-8 Hz). </a:t>
            </a:r>
            <a:r>
              <a:rPr lang="en-US" dirty="0"/>
              <a:t>Highest theta wave activity occurs just before sleep. Presence of a certain amount of theta waves in combination with </a:t>
            </a:r>
            <a:r>
              <a:rPr lang="en-US" b="1" dirty="0" smtClean="0"/>
              <a:t>Alpha</a:t>
            </a:r>
            <a:r>
              <a:rPr lang="en-US" dirty="0" smtClean="0"/>
              <a:t> </a:t>
            </a:r>
            <a:r>
              <a:rPr lang="en-US" b="1" dirty="0" smtClean="0"/>
              <a:t>( 8-13 Hz) </a:t>
            </a:r>
            <a:r>
              <a:rPr lang="en-US" dirty="0" smtClean="0"/>
              <a:t>waves </a:t>
            </a:r>
            <a:r>
              <a:rPr lang="en-US" dirty="0"/>
              <a:t>may suggest creative abilities. A high level of theta waves suggests a good connection to the with subconscious.</a:t>
            </a:r>
          </a:p>
          <a:p>
            <a:r>
              <a:rPr lang="en-US" b="1" dirty="0"/>
              <a:t>Beta (13-19 Hz). </a:t>
            </a:r>
            <a:r>
              <a:rPr lang="en-US" dirty="0"/>
              <a:t>Highest beta wave activity occurs in a state of consciousness and activity.</a:t>
            </a:r>
          </a:p>
          <a:p>
            <a:r>
              <a:rPr lang="en-US" dirty="0"/>
              <a:t>Gamma (19-25 Hz) - Gamma wave activity suggests an altered state of consciousness</a:t>
            </a:r>
            <a:endParaRPr lang="sv-SE" dirty="0"/>
          </a:p>
        </p:txBody>
      </p:sp>
    </p:spTree>
    <p:extLst>
      <p:ext uri="{BB962C8B-B14F-4D97-AF65-F5344CB8AC3E}">
        <p14:creationId xmlns:p14="http://schemas.microsoft.com/office/powerpoint/2010/main" val="3730513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Boris\Desktop\Bilder Alfa\adap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146332"/>
            <a:ext cx="9036496"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95536" y="3476212"/>
            <a:ext cx="8694712" cy="2923877"/>
          </a:xfrm>
          <a:prstGeom prst="rect">
            <a:avLst/>
          </a:prstGeom>
        </p:spPr>
        <p:txBody>
          <a:bodyPr wrap="square">
            <a:spAutoFit/>
          </a:bodyPr>
          <a:lstStyle/>
          <a:p>
            <a:r>
              <a:rPr lang="sv-SE" sz="2400" b="1" i="1" dirty="0" smtClean="0"/>
              <a:t>                                        </a:t>
            </a:r>
            <a:r>
              <a:rPr lang="sv-SE" sz="2400" b="1" i="1" dirty="0" err="1" smtClean="0"/>
              <a:t>Analysis</a:t>
            </a:r>
            <a:r>
              <a:rPr lang="sv-SE" sz="2400" b="1" i="1" dirty="0" smtClean="0"/>
              <a:t> </a:t>
            </a:r>
            <a:r>
              <a:rPr lang="sv-SE" sz="2400" b="1" i="1" dirty="0" err="1"/>
              <a:t>of</a:t>
            </a:r>
            <a:r>
              <a:rPr lang="sv-SE" sz="2400" b="1" i="1" dirty="0"/>
              <a:t> </a:t>
            </a:r>
            <a:r>
              <a:rPr lang="sv-SE" sz="2400" b="1" i="1" dirty="0" err="1"/>
              <a:t>resources</a:t>
            </a:r>
            <a:endParaRPr lang="sv-SE" sz="2400" b="1" dirty="0"/>
          </a:p>
          <a:p>
            <a:endParaRPr lang="en-US" sz="2000" b="1" dirty="0" smtClean="0"/>
          </a:p>
          <a:p>
            <a:r>
              <a:rPr lang="en-US" sz="2000" dirty="0" smtClean="0"/>
              <a:t>The </a:t>
            </a:r>
            <a:r>
              <a:rPr lang="en-US" sz="2000" dirty="0"/>
              <a:t>indicator entitled “Level of Organism Adaptation” shows the quality of functional status of the body.</a:t>
            </a:r>
          </a:p>
          <a:p>
            <a:r>
              <a:rPr lang="en-US" sz="2000" dirty="0"/>
              <a:t>The higher the level of adaptation, the more quickly, painlessly and effectively the body will respond to different types of load. The percentage display shows the resource level of the cardiovascular system and does not include the auxiliary regulatory systems. </a:t>
            </a:r>
            <a:r>
              <a:rPr lang="en-US" sz="2000" dirty="0" smtClean="0"/>
              <a:t>Shadow </a:t>
            </a:r>
            <a:r>
              <a:rPr lang="en-US" sz="2000" dirty="0"/>
              <a:t>shows average adaptation that humans used to have, second man show adaptation today</a:t>
            </a:r>
            <a:endParaRPr lang="sv-SE" sz="2000" dirty="0"/>
          </a:p>
        </p:txBody>
      </p:sp>
    </p:spTree>
    <p:extLst>
      <p:ext uri="{BB962C8B-B14F-4D97-AF65-F5344CB8AC3E}">
        <p14:creationId xmlns:p14="http://schemas.microsoft.com/office/powerpoint/2010/main" val="2033332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oris\Desktop\Bilder Alfa\å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79512" y="3429000"/>
            <a:ext cx="8784976" cy="2862322"/>
          </a:xfrm>
          <a:prstGeom prst="rect">
            <a:avLst/>
          </a:prstGeom>
        </p:spPr>
        <p:txBody>
          <a:bodyPr wrap="square">
            <a:spAutoFit/>
          </a:bodyPr>
          <a:lstStyle/>
          <a:p>
            <a:r>
              <a:rPr lang="sv-SE" dirty="0" smtClean="0"/>
              <a:t>                                          </a:t>
            </a:r>
            <a:r>
              <a:rPr lang="sv-SE" b="1" dirty="0" err="1" smtClean="0"/>
              <a:t>Gerontological</a:t>
            </a:r>
            <a:r>
              <a:rPr lang="sv-SE" b="1" dirty="0" smtClean="0"/>
              <a:t> </a:t>
            </a:r>
            <a:r>
              <a:rPr lang="sv-SE" b="1" dirty="0" err="1"/>
              <a:t>Curve</a:t>
            </a:r>
            <a:endParaRPr lang="sv-SE" b="1" dirty="0"/>
          </a:p>
          <a:p>
            <a:endParaRPr lang="en-US" dirty="0" smtClean="0"/>
          </a:p>
          <a:p>
            <a:r>
              <a:rPr lang="en-US" dirty="0" smtClean="0"/>
              <a:t>Using </a:t>
            </a:r>
            <a:r>
              <a:rPr lang="en-US" dirty="0"/>
              <a:t>a “</a:t>
            </a:r>
            <a:r>
              <a:rPr lang="en-US" dirty="0" err="1"/>
              <a:t>gerontological</a:t>
            </a:r>
            <a:r>
              <a:rPr lang="en-US" dirty="0"/>
              <a:t> curve” allows the determination the biological or genuine age of the patient.</a:t>
            </a:r>
          </a:p>
          <a:p>
            <a:r>
              <a:rPr lang="en-US" dirty="0"/>
              <a:t>The reference “</a:t>
            </a:r>
            <a:r>
              <a:rPr lang="en-US" dirty="0" err="1"/>
              <a:t>gerontological</a:t>
            </a:r>
            <a:r>
              <a:rPr lang="en-US" dirty="0"/>
              <a:t> curve” was developed using statistical analysis of the biorhythms of more than 10 000 patients of different age groups and serves as a graphical representation of the pace of accumulation and expenditure of living resources in an average human over a 100 year life cycle. Patients may be younger or older than their chronological age and the biological age is often inconsistent to the person’s actual age-Genuine, biological age reflects the true vitality of a person,</a:t>
            </a:r>
            <a:endParaRPr lang="sv-SE" dirty="0"/>
          </a:p>
        </p:txBody>
      </p:sp>
    </p:spTree>
    <p:extLst>
      <p:ext uri="{BB962C8B-B14F-4D97-AF65-F5344CB8AC3E}">
        <p14:creationId xmlns:p14="http://schemas.microsoft.com/office/powerpoint/2010/main" val="1544313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oris\Desktop\Bilder Alfa\komp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1382"/>
            <a:ext cx="8892480" cy="281761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51520" y="4077072"/>
            <a:ext cx="8784976" cy="1600438"/>
          </a:xfrm>
          <a:prstGeom prst="rect">
            <a:avLst/>
          </a:prstGeom>
        </p:spPr>
        <p:txBody>
          <a:bodyPr wrap="square">
            <a:spAutoFit/>
          </a:bodyPr>
          <a:lstStyle/>
          <a:p>
            <a:r>
              <a:rPr lang="sv-SE" i="1" dirty="0" smtClean="0"/>
              <a:t>                                                          </a:t>
            </a:r>
            <a:r>
              <a:rPr lang="sv-SE" sz="2000" b="1" i="1" dirty="0" err="1" smtClean="0"/>
              <a:t>Complex</a:t>
            </a:r>
            <a:r>
              <a:rPr lang="sv-SE" sz="2000" b="1" i="1" dirty="0" smtClean="0"/>
              <a:t> </a:t>
            </a:r>
            <a:r>
              <a:rPr lang="sv-SE" sz="2000" b="1" i="1" dirty="0" err="1"/>
              <a:t>Analysis</a:t>
            </a:r>
            <a:endParaRPr lang="sv-SE" sz="2000" b="1" dirty="0"/>
          </a:p>
          <a:p>
            <a:endParaRPr lang="en-US" dirty="0" smtClean="0"/>
          </a:p>
          <a:p>
            <a:r>
              <a:rPr lang="en-US" sz="2000" dirty="0" smtClean="0"/>
              <a:t>The </a:t>
            </a:r>
            <a:r>
              <a:rPr lang="en-US" sz="2000" dirty="0"/>
              <a:t>complex analysis of health reflects the quality of physiological processes in a person and the level of his/her balance. It serves as a conditional mathematical representation of the “health status of a person”.</a:t>
            </a:r>
            <a:endParaRPr lang="sv-SE" sz="2000" dirty="0"/>
          </a:p>
        </p:txBody>
      </p:sp>
    </p:spTree>
    <p:extLst>
      <p:ext uri="{BB962C8B-B14F-4D97-AF65-F5344CB8AC3E}">
        <p14:creationId xmlns:p14="http://schemas.microsoft.com/office/powerpoint/2010/main" val="1814359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oris\Desktop\Bilder Alfa\hälso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8908044"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685843" y="4581128"/>
            <a:ext cx="3536357" cy="461665"/>
          </a:xfrm>
          <a:prstGeom prst="rect">
            <a:avLst/>
          </a:prstGeom>
        </p:spPr>
        <p:txBody>
          <a:bodyPr wrap="square">
            <a:spAutoFit/>
          </a:bodyPr>
          <a:lstStyle/>
          <a:p>
            <a:r>
              <a:rPr lang="sv-SE" sz="2400" dirty="0" smtClean="0"/>
              <a:t>Health status for </a:t>
            </a:r>
            <a:r>
              <a:rPr lang="sv-SE" sz="2400" dirty="0" err="1" smtClean="0"/>
              <a:t>today</a:t>
            </a:r>
            <a:endParaRPr lang="sv-SE" sz="2400" dirty="0"/>
          </a:p>
        </p:txBody>
      </p:sp>
    </p:spTree>
    <p:extLst>
      <p:ext uri="{BB962C8B-B14F-4D97-AF65-F5344CB8AC3E}">
        <p14:creationId xmlns:p14="http://schemas.microsoft.com/office/powerpoint/2010/main" val="4077348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Boris\Desktop\Bilder Alfa\dinam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00" y="476672"/>
            <a:ext cx="9001000"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259632" y="3789040"/>
            <a:ext cx="6912768" cy="461665"/>
          </a:xfrm>
          <a:prstGeom prst="rect">
            <a:avLst/>
          </a:prstGeom>
        </p:spPr>
        <p:txBody>
          <a:bodyPr wrap="square">
            <a:spAutoFit/>
          </a:bodyPr>
          <a:lstStyle/>
          <a:p>
            <a:r>
              <a:rPr lang="en-US" sz="2400" dirty="0" smtClean="0"/>
              <a:t>Difference of health parameters at different  times</a:t>
            </a:r>
            <a:endParaRPr lang="sv-SE" sz="2400" dirty="0"/>
          </a:p>
        </p:txBody>
      </p:sp>
    </p:spTree>
    <p:extLst>
      <p:ext uri="{BB962C8B-B14F-4D97-AF65-F5344CB8AC3E}">
        <p14:creationId xmlns:p14="http://schemas.microsoft.com/office/powerpoint/2010/main" val="1225291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oris\Desktop\Bilder Alfa\kal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404664"/>
            <a:ext cx="8964489"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059832" y="4437112"/>
            <a:ext cx="3265509" cy="461665"/>
          </a:xfrm>
          <a:prstGeom prst="rect">
            <a:avLst/>
          </a:prstGeom>
        </p:spPr>
        <p:txBody>
          <a:bodyPr wrap="none">
            <a:spAutoFit/>
          </a:bodyPr>
          <a:lstStyle/>
          <a:p>
            <a:r>
              <a:rPr lang="sv-SE" sz="2400" dirty="0" smtClean="0"/>
              <a:t>Daily Prognosis </a:t>
            </a:r>
            <a:r>
              <a:rPr lang="sv-SE" sz="2400" dirty="0" err="1" smtClean="0"/>
              <a:t>of</a:t>
            </a:r>
            <a:r>
              <a:rPr lang="sv-SE" sz="2400" dirty="0" smtClean="0"/>
              <a:t> </a:t>
            </a:r>
            <a:r>
              <a:rPr lang="sv-SE" sz="2400" dirty="0" err="1" smtClean="0"/>
              <a:t>health</a:t>
            </a:r>
            <a:endParaRPr lang="sv-SE" sz="2400" dirty="0"/>
          </a:p>
        </p:txBody>
      </p:sp>
    </p:spTree>
    <p:extLst>
      <p:ext uri="{BB962C8B-B14F-4D97-AF65-F5344CB8AC3E}">
        <p14:creationId xmlns:p14="http://schemas.microsoft.com/office/powerpoint/2010/main" val="423193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403648" y="4077072"/>
            <a:ext cx="5886400" cy="2246769"/>
          </a:xfrm>
          <a:prstGeom prst="rect">
            <a:avLst/>
          </a:prstGeom>
        </p:spPr>
        <p:txBody>
          <a:bodyPr wrap="square">
            <a:spAutoFit/>
          </a:bodyPr>
          <a:lstStyle/>
          <a:p>
            <a:r>
              <a:rPr lang="en-US" sz="2000" dirty="0">
                <a:ln>
                  <a:solidFill>
                    <a:schemeClr val="accent1"/>
                  </a:solidFill>
                </a:ln>
              </a:rPr>
              <a:t>F</a:t>
            </a:r>
            <a:r>
              <a:rPr lang="en-US" sz="2000" dirty="0" smtClean="0">
                <a:ln>
                  <a:solidFill>
                    <a:schemeClr val="accent1"/>
                  </a:solidFill>
                </a:ln>
              </a:rPr>
              <a:t>undamental</a:t>
            </a:r>
            <a:r>
              <a:rPr lang="en-US" sz="2000" dirty="0" smtClean="0"/>
              <a:t> difference of Alfa" from other existing instruments, is designed creators of the original complex mechanism of application of methods of mathematical analysis of complex dynamic systems. The leading place among these methods is the fractal analysis used for the analysis of dynamic systems, with properties of self-similarity and nesting.</a:t>
            </a:r>
            <a:endParaRPr lang="sv-SE" sz="2000" dirty="0"/>
          </a:p>
        </p:txBody>
      </p:sp>
      <p:pic>
        <p:nvPicPr>
          <p:cNvPr id="1026" name="Picture 2" descr="C:\Users\Boris\Desktop\Bilder 1\bider för broschyren\4599031-abstract-techno-end-environmental-backgrounds-for-your-designmoney-background-from-hundred-bucks-bankno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276" y="548680"/>
            <a:ext cx="4405829" cy="330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8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oris\Desktop\Bromsa åldrande bilder\rytme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4" y="332656"/>
            <a:ext cx="3119864" cy="4600298"/>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203848" y="764704"/>
            <a:ext cx="5616624" cy="5386090"/>
          </a:xfrm>
          <a:prstGeom prst="rect">
            <a:avLst/>
          </a:prstGeom>
        </p:spPr>
        <p:txBody>
          <a:bodyPr wrap="square">
            <a:spAutoFit/>
          </a:bodyPr>
          <a:lstStyle/>
          <a:p>
            <a:r>
              <a:rPr lang="en-US" sz="2400" b="1" dirty="0"/>
              <a:t>Pulse – the best health indicator</a:t>
            </a:r>
            <a:endParaRPr lang="sv-SE" sz="2400" dirty="0"/>
          </a:p>
          <a:p>
            <a:r>
              <a:rPr lang="en-US" dirty="0"/>
              <a:t> </a:t>
            </a:r>
            <a:r>
              <a:rPr lang="en-US" sz="2000" dirty="0"/>
              <a:t>All the life processes in the human body are reflected by the pulse that is synchronized by the heart rhythms. </a:t>
            </a:r>
            <a:endParaRPr lang="en-US" sz="2000" dirty="0" smtClean="0"/>
          </a:p>
          <a:p>
            <a:r>
              <a:rPr lang="en-US" sz="2000" dirty="0" smtClean="0"/>
              <a:t>On </a:t>
            </a:r>
            <a:r>
              <a:rPr lang="en-US" sz="2000" dirty="0"/>
              <a:t>one hand the heart rhythms reflect rhythms of the body as a whole – on the other hand its rhythms exert control of the vital processes of the body as they receive commands from the heart and the nervous system</a:t>
            </a:r>
            <a:r>
              <a:rPr lang="en-US" sz="2000" dirty="0" smtClean="0"/>
              <a:t>.</a:t>
            </a:r>
          </a:p>
          <a:p>
            <a:r>
              <a:rPr lang="en-US" sz="2000" dirty="0" smtClean="0"/>
              <a:t> </a:t>
            </a:r>
            <a:r>
              <a:rPr lang="en-US" sz="2000" dirty="0"/>
              <a:t>Even a small body strain causes a change of those rhythms. By monitoring the dynamics of the heart rhythms one can make an objective evaluation of an organism and its state and also forecast its changes. </a:t>
            </a:r>
            <a:endParaRPr lang="en-US" sz="2000" dirty="0" smtClean="0"/>
          </a:p>
          <a:p>
            <a:endParaRPr lang="en-US" sz="2000" dirty="0"/>
          </a:p>
          <a:p>
            <a:r>
              <a:rPr lang="en-US" sz="2000" dirty="0" smtClean="0"/>
              <a:t>This </a:t>
            </a:r>
            <a:r>
              <a:rPr lang="en-US" sz="2000" dirty="0"/>
              <a:t>work of the “pendulum of the heart” is an individual factor for each person – precisely in the same fashion as one’s fingertips. </a:t>
            </a:r>
            <a:endParaRPr lang="sv-SE" sz="2000" dirty="0"/>
          </a:p>
        </p:txBody>
      </p:sp>
    </p:spTree>
    <p:extLst>
      <p:ext uri="{BB962C8B-B14F-4D97-AF65-F5344CB8AC3E}">
        <p14:creationId xmlns:p14="http://schemas.microsoft.com/office/powerpoint/2010/main" val="68502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7012" y="2636912"/>
            <a:ext cx="8424936" cy="4031873"/>
          </a:xfrm>
          <a:prstGeom prst="rect">
            <a:avLst/>
          </a:prstGeom>
        </p:spPr>
        <p:txBody>
          <a:bodyPr wrap="square">
            <a:spAutoFit/>
          </a:bodyPr>
          <a:lstStyle/>
          <a:p>
            <a:r>
              <a:rPr lang="en-US" sz="2000" dirty="0" smtClean="0"/>
              <a:t>Alpha provides a clear presentation of the body's health resources and how it reacts to / how effective:</a:t>
            </a:r>
          </a:p>
          <a:p>
            <a:r>
              <a:rPr lang="en-US" sz="2000" dirty="0" smtClean="0"/>
              <a:t>   physical exercise</a:t>
            </a:r>
          </a:p>
          <a:p>
            <a:r>
              <a:rPr lang="en-US" sz="2000" dirty="0" smtClean="0"/>
              <a:t>   drug</a:t>
            </a:r>
          </a:p>
          <a:p>
            <a:r>
              <a:rPr lang="en-US" sz="2000" dirty="0" smtClean="0"/>
              <a:t>   therapeutic treatments</a:t>
            </a:r>
          </a:p>
          <a:p>
            <a:r>
              <a:rPr lang="en-US" sz="2000" dirty="0" smtClean="0"/>
              <a:t>   Food, supplements</a:t>
            </a:r>
          </a:p>
          <a:p>
            <a:r>
              <a:rPr lang="en-US" sz="2000" dirty="0" smtClean="0"/>
              <a:t>   Coffee, alcohol, cigarettes, etc.</a:t>
            </a:r>
          </a:p>
          <a:p>
            <a:endParaRPr lang="en-US" sz="2000" dirty="0" smtClean="0"/>
          </a:p>
          <a:p>
            <a:r>
              <a:rPr lang="en-US" sz="2000" dirty="0" smtClean="0"/>
              <a:t>   Does not work on: Pacemaker, arrhythmia</a:t>
            </a:r>
          </a:p>
          <a:p>
            <a:endParaRPr lang="en-US" dirty="0"/>
          </a:p>
          <a:p>
            <a:endParaRPr lang="en-US" dirty="0"/>
          </a:p>
          <a:p>
            <a:r>
              <a:rPr lang="en-US" sz="2000" dirty="0" smtClean="0"/>
              <a:t>10 studies carried out between 1996-2005. A total of 2,687 individuals were included in the studies. The results are very positive.</a:t>
            </a:r>
            <a:endParaRPr lang="en-US" sz="2000" dirty="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22848"/>
            <a:ext cx="4248472" cy="238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9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oris\Desktop\Alfa\CE alf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38794"/>
            <a:ext cx="3082280" cy="4207957"/>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4355976" y="764704"/>
            <a:ext cx="4765964" cy="1200329"/>
          </a:xfrm>
          <a:prstGeom prst="rect">
            <a:avLst/>
          </a:prstGeom>
        </p:spPr>
        <p:txBody>
          <a:bodyPr wrap="square">
            <a:spAutoFit/>
          </a:bodyPr>
          <a:lstStyle/>
          <a:p>
            <a:r>
              <a:rPr lang="en-US" sz="2400" dirty="0" smtClean="0"/>
              <a:t>The production of "ALFA is quality assured to ISO 9001:2008 and has approval by EU certificate CE 1011.</a:t>
            </a:r>
            <a:endParaRPr lang="sv-SE" sz="2400" dirty="0"/>
          </a:p>
        </p:txBody>
      </p:sp>
    </p:spTree>
    <p:extLst>
      <p:ext uri="{BB962C8B-B14F-4D97-AF65-F5344CB8AC3E}">
        <p14:creationId xmlns:p14="http://schemas.microsoft.com/office/powerpoint/2010/main" val="202910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ris\Desktop\Alfa\poster_english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0"/>
            <a:ext cx="5976664" cy="673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0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oris\Desktop\Bilder Alfa\teknis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25257"/>
            <a:ext cx="7800976"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2051720" y="5221909"/>
            <a:ext cx="7800976" cy="400110"/>
          </a:xfrm>
          <a:prstGeom prst="rect">
            <a:avLst/>
          </a:prstGeom>
          <a:noFill/>
        </p:spPr>
        <p:txBody>
          <a:bodyPr wrap="square" rtlCol="0">
            <a:spAutoFit/>
          </a:bodyPr>
          <a:lstStyle/>
          <a:p>
            <a:r>
              <a:rPr lang="en-US" sz="2000" dirty="0" smtClean="0"/>
              <a:t>Rhythms of all body systems in sync</a:t>
            </a:r>
            <a:r>
              <a:rPr lang="sv-SE" sz="2000" dirty="0" smtClean="0"/>
              <a:t> </a:t>
            </a:r>
            <a:endParaRPr lang="sv-SE" sz="2000" dirty="0"/>
          </a:p>
        </p:txBody>
      </p:sp>
      <p:sp>
        <p:nvSpPr>
          <p:cNvPr id="3" name="textruta 2"/>
          <p:cNvSpPr txBox="1"/>
          <p:nvPr/>
        </p:nvSpPr>
        <p:spPr>
          <a:xfrm>
            <a:off x="2051720" y="5819155"/>
            <a:ext cx="5472609" cy="369332"/>
          </a:xfrm>
          <a:prstGeom prst="rect">
            <a:avLst/>
          </a:prstGeom>
          <a:noFill/>
        </p:spPr>
        <p:txBody>
          <a:bodyPr wrap="square" rtlCol="0">
            <a:spAutoFit/>
          </a:bodyPr>
          <a:lstStyle/>
          <a:p>
            <a:r>
              <a:rPr lang="en-US" dirty="0" smtClean="0"/>
              <a:t>All systems have their frequencies</a:t>
            </a:r>
            <a:endParaRPr lang="sv-SE" dirty="0"/>
          </a:p>
        </p:txBody>
      </p:sp>
    </p:spTree>
    <p:extLst>
      <p:ext uri="{BB962C8B-B14F-4D97-AF65-F5344CB8AC3E}">
        <p14:creationId xmlns:p14="http://schemas.microsoft.com/office/powerpoint/2010/main" val="267039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619672" y="620688"/>
            <a:ext cx="5256584" cy="369332"/>
          </a:xfrm>
          <a:prstGeom prst="rect">
            <a:avLst/>
          </a:prstGeom>
          <a:noFill/>
        </p:spPr>
        <p:txBody>
          <a:bodyPr wrap="square" rtlCol="0">
            <a:spAutoFit/>
          </a:bodyPr>
          <a:lstStyle/>
          <a:p>
            <a:r>
              <a:rPr lang="sv-SE" dirty="0" smtClean="0"/>
              <a:t>                      </a:t>
            </a:r>
            <a:r>
              <a:rPr lang="sv-SE" dirty="0" err="1" smtClean="0"/>
              <a:t>How</a:t>
            </a:r>
            <a:r>
              <a:rPr lang="sv-SE" dirty="0" smtClean="0"/>
              <a:t> </a:t>
            </a:r>
            <a:r>
              <a:rPr lang="sv-SE" dirty="0" err="1"/>
              <a:t>to</a:t>
            </a:r>
            <a:r>
              <a:rPr lang="sv-SE" dirty="0"/>
              <a:t> </a:t>
            </a:r>
            <a:r>
              <a:rPr lang="sv-SE" dirty="0" err="1"/>
              <a:t>measure</a:t>
            </a:r>
            <a:r>
              <a:rPr lang="sv-SE" dirty="0"/>
              <a:t> </a:t>
            </a:r>
            <a:r>
              <a:rPr lang="sv-SE" dirty="0" err="1"/>
              <a:t>Alpha</a:t>
            </a:r>
            <a:endParaRPr lang="sv-SE" dirty="0"/>
          </a:p>
        </p:txBody>
      </p:sp>
      <p:sp>
        <p:nvSpPr>
          <p:cNvPr id="3" name="Rektangel 2"/>
          <p:cNvSpPr/>
          <p:nvPr/>
        </p:nvSpPr>
        <p:spPr>
          <a:xfrm>
            <a:off x="395536" y="990020"/>
            <a:ext cx="8352928" cy="1477328"/>
          </a:xfrm>
          <a:prstGeom prst="rect">
            <a:avLst/>
          </a:prstGeom>
        </p:spPr>
        <p:txBody>
          <a:bodyPr wrap="square">
            <a:spAutoFit/>
          </a:bodyPr>
          <a:lstStyle/>
          <a:p>
            <a:r>
              <a:rPr lang="en-US" dirty="0"/>
              <a:t>All organs and cells are controlled by the body's regulatory mechanisms. To the body's regulatory mechanisms belonging to the brain, nervous system and hormonal system. Their bioelectrical signals are different but at the same time they are synchronized. At the change of bioelectric signals of the brain changes synchronous also bioelectric signals from the nervous system and the hormonal system</a:t>
            </a:r>
            <a:endParaRPr lang="sv-SE" dirty="0"/>
          </a:p>
        </p:txBody>
      </p:sp>
      <p:sp>
        <p:nvSpPr>
          <p:cNvPr id="4" name="Rektangel 3"/>
          <p:cNvSpPr/>
          <p:nvPr/>
        </p:nvSpPr>
        <p:spPr>
          <a:xfrm>
            <a:off x="395536" y="2636912"/>
            <a:ext cx="8568952" cy="1477328"/>
          </a:xfrm>
          <a:prstGeom prst="rect">
            <a:avLst/>
          </a:prstGeom>
        </p:spPr>
        <p:txBody>
          <a:bodyPr wrap="square">
            <a:spAutoFit/>
          </a:bodyPr>
          <a:lstStyle/>
          <a:p>
            <a:r>
              <a:rPr lang="en-US" dirty="0"/>
              <a:t>The all-regulating system coupled to the sinus node, which in turn controls the heart or </a:t>
            </a:r>
            <a:r>
              <a:rPr lang="en-US" dirty="0" err="1"/>
              <a:t>kadiorytm</a:t>
            </a:r>
            <a:r>
              <a:rPr lang="en-US" dirty="0"/>
              <a:t>. When changes in the internal or external environment is changing regulatory systems to adapt your body to these changes by altering the heart's rhythm. Alfa's super sensitive microchip measures the pulse containing different frequencies from the brain, nervous system, hormonal system and sends it to Alfas program</a:t>
            </a:r>
          </a:p>
        </p:txBody>
      </p:sp>
      <p:sp>
        <p:nvSpPr>
          <p:cNvPr id="5" name="Rektangel 4"/>
          <p:cNvSpPr/>
          <p:nvPr/>
        </p:nvSpPr>
        <p:spPr>
          <a:xfrm>
            <a:off x="395536" y="4581128"/>
            <a:ext cx="8568952" cy="1477328"/>
          </a:xfrm>
          <a:prstGeom prst="rect">
            <a:avLst/>
          </a:prstGeom>
        </p:spPr>
        <p:txBody>
          <a:bodyPr wrap="square">
            <a:spAutoFit/>
          </a:bodyPr>
          <a:lstStyle/>
          <a:p>
            <a:r>
              <a:rPr lang="en-US" dirty="0"/>
              <a:t> The program separates the bioelectrical signals from each system by </a:t>
            </a:r>
            <a:r>
              <a:rPr lang="en-US" dirty="0" err="1"/>
              <a:t>nejrodynamisk</a:t>
            </a:r>
            <a:r>
              <a:rPr lang="en-US" dirty="0"/>
              <a:t> fractal analysis, and in this way we can evaluate each system. It is known that the cells' production of energy coupled to the combination of bioelectrical signals from the nervous system and endocrine system. When the program measure these signals, we can mathematically calculate the cells produce energy.</a:t>
            </a:r>
            <a:endParaRPr lang="sv-SE" dirty="0"/>
          </a:p>
        </p:txBody>
      </p:sp>
    </p:spTree>
    <p:extLst>
      <p:ext uri="{BB962C8B-B14F-4D97-AF65-F5344CB8AC3E}">
        <p14:creationId xmlns:p14="http://schemas.microsoft.com/office/powerpoint/2010/main" val="1203911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1756</Words>
  <Application>Microsoft Office PowerPoint</Application>
  <PresentationFormat>Bildspel på skärmen (4:3)</PresentationFormat>
  <Paragraphs>100</Paragraphs>
  <Slides>29</Slides>
  <Notes>0</Notes>
  <HiddenSlides>0</HiddenSlides>
  <MMClips>0</MMClips>
  <ScaleCrop>false</ScaleCrop>
  <HeadingPairs>
    <vt:vector size="4" baseType="variant">
      <vt:variant>
        <vt:lpstr>Tema</vt:lpstr>
      </vt:variant>
      <vt:variant>
        <vt:i4>1</vt:i4>
      </vt:variant>
      <vt:variant>
        <vt:lpstr>Bildrubriker</vt:lpstr>
      </vt:variant>
      <vt:variant>
        <vt:i4>29</vt:i4>
      </vt:variant>
    </vt:vector>
  </HeadingPairs>
  <TitlesOfParts>
    <vt:vector size="30"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Boris</dc:creator>
  <cp:lastModifiedBy>Boris</cp:lastModifiedBy>
  <cp:revision>41</cp:revision>
  <dcterms:created xsi:type="dcterms:W3CDTF">2013-08-31T15:26:05Z</dcterms:created>
  <dcterms:modified xsi:type="dcterms:W3CDTF">2013-12-29T11:42:38Z</dcterms:modified>
</cp:coreProperties>
</file>