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684" r:id="rId2"/>
    <p:sldMasterId id="2147483696" r:id="rId3"/>
  </p:sldMasterIdLst>
  <p:notesMasterIdLst>
    <p:notesMasterId r:id="rId5"/>
  </p:notesMasterIdLst>
  <p:sldIdLst>
    <p:sldId id="324" r:id="rId4"/>
  </p:sldIdLst>
  <p:sldSz cx="7559675" cy="10691813"/>
  <p:notesSz cx="6797675" cy="9926638"/>
  <p:defaultTextStyle>
    <a:defPPr>
      <a:defRPr lang="nl-BE"/>
    </a:defPPr>
    <a:lvl1pPr marL="0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4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6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91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53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17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79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42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06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C74"/>
    <a:srgbClr val="FF6600"/>
    <a:srgbClr val="DA003D"/>
    <a:srgbClr val="D9D9D9"/>
    <a:srgbClr val="B3FF00"/>
    <a:srgbClr val="F7A900"/>
    <a:srgbClr val="92D04F"/>
    <a:srgbClr val="FF4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 autoAdjust="0"/>
    <p:restoredTop sz="86382"/>
  </p:normalViewPr>
  <p:slideViewPr>
    <p:cSldViewPr snapToGrid="0">
      <p:cViewPr varScale="1">
        <p:scale>
          <a:sx n="73" d="100"/>
          <a:sy n="73" d="100"/>
        </p:scale>
        <p:origin x="354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2648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Users\jjja_home\Downloads\Pertes%20de%20charge%20TOUT%2009-2018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Users\jjja_home\Downloads\Pertes%20de%20charge%20TOUT%2009-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675454535794362"/>
          <c:y val="0.19299363441638762"/>
          <c:w val="0.78897510280850536"/>
          <c:h val="0.64435424020273324"/>
        </c:manualLayout>
      </c:layout>
      <c:scatterChart>
        <c:scatterStyle val="smoothMarker"/>
        <c:varyColors val="0"/>
        <c:ser>
          <c:idx val="0"/>
          <c:order val="0"/>
          <c:spPr>
            <a:ln w="95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'Daten UV'!$E$39:$E$47</c:f>
              <c:numCache>
                <c:formatCode>General</c:formatCode>
                <c:ptCount val="9"/>
                <c:pt idx="0">
                  <c:v>500</c:v>
                </c:pt>
                <c:pt idx="1">
                  <c:v>1000</c:v>
                </c:pt>
                <c:pt idx="2">
                  <c:v>1500</c:v>
                </c:pt>
                <c:pt idx="3">
                  <c:v>2000</c:v>
                </c:pt>
                <c:pt idx="4">
                  <c:v>2500</c:v>
                </c:pt>
                <c:pt idx="5">
                  <c:v>3000</c:v>
                </c:pt>
                <c:pt idx="6">
                  <c:v>3500</c:v>
                </c:pt>
                <c:pt idx="7">
                  <c:v>4000</c:v>
                </c:pt>
                <c:pt idx="8">
                  <c:v>4500</c:v>
                </c:pt>
              </c:numCache>
            </c:numRef>
          </c:xVal>
          <c:yVal>
            <c:numRef>
              <c:f>'Daten UV'!$F$39:$F$47</c:f>
              <c:numCache>
                <c:formatCode>General</c:formatCode>
                <c:ptCount val="9"/>
                <c:pt idx="0">
                  <c:v>0.3</c:v>
                </c:pt>
                <c:pt idx="1">
                  <c:v>0.44</c:v>
                </c:pt>
                <c:pt idx="2">
                  <c:v>0.63</c:v>
                </c:pt>
                <c:pt idx="3">
                  <c:v>0.79</c:v>
                </c:pt>
                <c:pt idx="4">
                  <c:v>1.3</c:v>
                </c:pt>
                <c:pt idx="5">
                  <c:v>1.81</c:v>
                </c:pt>
                <c:pt idx="6">
                  <c:v>2.2999999999999998</c:v>
                </c:pt>
                <c:pt idx="7">
                  <c:v>2.69</c:v>
                </c:pt>
                <c:pt idx="8">
                  <c:v>3.1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E0FF-244D-B6E3-4D9050B590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53701392"/>
        <c:axId val="454919264"/>
      </c:scatterChart>
      <c:valAx>
        <c:axId val="453701392"/>
        <c:scaling>
          <c:orientation val="minMax"/>
          <c:max val="4500"/>
          <c:min val="5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54919264"/>
        <c:crosses val="autoZero"/>
        <c:crossBetween val="midCat"/>
      </c:valAx>
      <c:valAx>
        <c:axId val="454919264"/>
        <c:scaling>
          <c:orientation val="minMax"/>
          <c:max val="3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53701392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675454535794362"/>
          <c:y val="0.19299363441638762"/>
          <c:w val="0.78897510280850536"/>
          <c:h val="0.64435424020273324"/>
        </c:manualLayout>
      </c:layout>
      <c:scatterChart>
        <c:scatterStyle val="smoothMarker"/>
        <c:varyColors val="0"/>
        <c:ser>
          <c:idx val="1"/>
          <c:order val="0"/>
          <c:spPr>
            <a:ln w="9525" cap="rnd">
              <a:solidFill>
                <a:srgbClr val="366FB4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solidFill>
                <a:srgbClr val="366FB4"/>
              </a:solidFill>
              <a:ln w="9525" cap="rnd">
                <a:solidFill>
                  <a:srgbClr val="366FB4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'Daten UV'!$A$39:$A$47</c:f>
              <c:numCache>
                <c:formatCode>General</c:formatCode>
                <c:ptCount val="9"/>
                <c:pt idx="0">
                  <c:v>500</c:v>
                </c:pt>
                <c:pt idx="1">
                  <c:v>1000</c:v>
                </c:pt>
                <c:pt idx="2">
                  <c:v>1500</c:v>
                </c:pt>
                <c:pt idx="3">
                  <c:v>2000</c:v>
                </c:pt>
                <c:pt idx="4">
                  <c:v>2500</c:v>
                </c:pt>
                <c:pt idx="5">
                  <c:v>3000</c:v>
                </c:pt>
                <c:pt idx="6">
                  <c:v>3500</c:v>
                </c:pt>
                <c:pt idx="7">
                  <c:v>4000</c:v>
                </c:pt>
                <c:pt idx="8">
                  <c:v>4500</c:v>
                </c:pt>
              </c:numCache>
            </c:numRef>
          </c:xVal>
          <c:yVal>
            <c:numRef>
              <c:f>'Daten UV'!$B$39:$B$47</c:f>
              <c:numCache>
                <c:formatCode>General</c:formatCode>
                <c:ptCount val="9"/>
                <c:pt idx="0">
                  <c:v>0.2</c:v>
                </c:pt>
                <c:pt idx="1">
                  <c:v>0.39</c:v>
                </c:pt>
                <c:pt idx="2">
                  <c:v>0.65</c:v>
                </c:pt>
                <c:pt idx="3">
                  <c:v>0.81</c:v>
                </c:pt>
                <c:pt idx="4">
                  <c:v>1.29</c:v>
                </c:pt>
                <c:pt idx="5">
                  <c:v>1.82</c:v>
                </c:pt>
                <c:pt idx="6">
                  <c:v>2.35</c:v>
                </c:pt>
                <c:pt idx="7">
                  <c:v>2.65</c:v>
                </c:pt>
                <c:pt idx="8">
                  <c:v>3.13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5F0A-CE43-9EE1-65D2CA79D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54926712"/>
        <c:axId val="454925144"/>
      </c:scatterChart>
      <c:valAx>
        <c:axId val="454926712"/>
        <c:scaling>
          <c:orientation val="minMax"/>
          <c:max val="4500"/>
          <c:min val="5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54925144"/>
        <c:crosses val="autoZero"/>
        <c:crossBetween val="midCat"/>
      </c:valAx>
      <c:valAx>
        <c:axId val="454925144"/>
        <c:scaling>
          <c:orientation val="minMax"/>
          <c:max val="3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54926712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60" cy="498056"/>
          </a:xfrm>
          <a:prstGeom prst="rect">
            <a:avLst/>
          </a:prstGeom>
        </p:spPr>
        <p:txBody>
          <a:bodyPr vert="horz" lIns="95532" tIns="47766" rIns="95532" bIns="47766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60" cy="498056"/>
          </a:xfrm>
          <a:prstGeom prst="rect">
            <a:avLst/>
          </a:prstGeom>
        </p:spPr>
        <p:txBody>
          <a:bodyPr vert="horz" lIns="95532" tIns="47766" rIns="95532" bIns="47766" rtlCol="0"/>
          <a:lstStyle>
            <a:lvl1pPr algn="r">
              <a:defRPr sz="1300"/>
            </a:lvl1pPr>
          </a:lstStyle>
          <a:p>
            <a:fld id="{32CFB9A6-07D8-654B-9ACE-2FE734E169D7}" type="datetimeFigureOut">
              <a:rPr lang="nl-NL" smtClean="0"/>
              <a:t>28-4-2020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32" tIns="47766" rIns="95532" bIns="47766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5532" tIns="47766" rIns="95532" bIns="47766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428588"/>
            <a:ext cx="2945660" cy="498055"/>
          </a:xfrm>
          <a:prstGeom prst="rect">
            <a:avLst/>
          </a:prstGeom>
        </p:spPr>
        <p:txBody>
          <a:bodyPr vert="horz" lIns="95532" tIns="47766" rIns="95532" bIns="47766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8"/>
            <a:ext cx="2945660" cy="498055"/>
          </a:xfrm>
          <a:prstGeom prst="rect">
            <a:avLst/>
          </a:prstGeom>
        </p:spPr>
        <p:txBody>
          <a:bodyPr vert="horz" lIns="95532" tIns="47766" rIns="95532" bIns="47766" rtlCol="0" anchor="b"/>
          <a:lstStyle>
            <a:lvl1pPr algn="r">
              <a:defRPr sz="1300"/>
            </a:lvl1pPr>
          </a:lstStyle>
          <a:p>
            <a:fld id="{A1BC2769-C6CC-064A-AEF5-D183B71B235F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6020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2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1pPr>
    <a:lvl2pPr marL="457164" algn="l" defTabSz="91432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2pPr>
    <a:lvl3pPr marL="914326" algn="l" defTabSz="91432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3pPr>
    <a:lvl4pPr marL="1371491" algn="l" defTabSz="91432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4pPr>
    <a:lvl5pPr marL="1828653" algn="l" defTabSz="91432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5pPr>
    <a:lvl6pPr marL="2285817" algn="l" defTabSz="91432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6pPr>
    <a:lvl7pPr marL="2742979" algn="l" defTabSz="91432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7pPr>
    <a:lvl8pPr marL="3200142" algn="l" defTabSz="91432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8pPr>
    <a:lvl9pPr marL="3657306" algn="l" defTabSz="91432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214563" y="1241425"/>
            <a:ext cx="2368550" cy="33480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C2769-C6CC-064A-AEF5-D183B71B235F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1812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44563" y="1749425"/>
            <a:ext cx="5670550" cy="37226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44563" y="5614988"/>
            <a:ext cx="5670550" cy="25828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90517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43081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10200" y="569913"/>
            <a:ext cx="1630363" cy="90598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9113" y="569913"/>
            <a:ext cx="4738687" cy="90598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08306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34995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7EA2-4382-430A-BA5B-178CD4805B9C}" type="datetime1">
              <a:rPr lang="nl-BE" smtClean="0"/>
              <a:t>28/04/2020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03696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ADBE-7529-4DEB-A967-7105F1F7F03F}" type="datetime1">
              <a:rPr lang="nl-BE" smtClean="0"/>
              <a:t>28/04/2020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66981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E091-DA11-4CB1-A256-D86D9EFAC6D4}" type="datetime1">
              <a:rPr lang="nl-BE" smtClean="0"/>
              <a:t>28/04/2020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89280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B5DD-5319-4872-8BF4-359BA7DC233D}" type="datetime1">
              <a:rPr lang="nl-BE" smtClean="0"/>
              <a:t>28/04/2020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02309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6AE1F-98FC-4E5A-924E-682844212BB2}" type="datetime1">
              <a:rPr lang="nl-BE" smtClean="0"/>
              <a:t>28/04/2020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186658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57CA2-EFE2-42C1-9FDE-2B3362CD273C}" type="datetime1">
              <a:rPr lang="nl-BE" smtClean="0"/>
              <a:t>28/04/2020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77232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15BA-CE5D-45CB-9D46-D9B7A3A79E4F}" type="datetime1">
              <a:rPr lang="nl-BE" smtClean="0"/>
              <a:t>28/04/2020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2826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295515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E748-D692-44D4-8262-5EDAA4215143}" type="datetime1">
              <a:rPr lang="nl-BE" smtClean="0"/>
              <a:t>28/04/2020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41427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8FDB-C3E2-4441-931E-E28BA2102AC2}" type="datetime1">
              <a:rPr lang="nl-BE" smtClean="0"/>
              <a:t>28/04/2020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43231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1FA3-C990-48F4-9E4F-BF98A64677B2}" type="datetime1">
              <a:rPr lang="nl-BE" smtClean="0"/>
              <a:t>28/04/2020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305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16B2-FB18-454C-9B13-17EEE11FC3B3}" type="datetime1">
              <a:rPr lang="nl-BE" smtClean="0"/>
              <a:t>28/04/2020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075720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44563" y="1749425"/>
            <a:ext cx="5670550" cy="37226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44563" y="5614988"/>
            <a:ext cx="5670550" cy="25828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E8DA-2AD3-41B3-A3F6-0A9122C48C3D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498350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E8DA-2AD3-41B3-A3F6-0A9122C48C3D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275641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5938" y="2665413"/>
            <a:ext cx="6519862" cy="44481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5938" y="7154863"/>
            <a:ext cx="6519862" cy="23383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E8DA-2AD3-41B3-A3F6-0A9122C48C3D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118629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9113" y="2846388"/>
            <a:ext cx="3184525" cy="67833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56038" y="2846388"/>
            <a:ext cx="3184525" cy="67833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E8DA-2AD3-41B3-A3F6-0A9122C48C3D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941668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0700" y="569913"/>
            <a:ext cx="6519863" cy="20653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0700" y="2620963"/>
            <a:ext cx="3198813" cy="12842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0700" y="3905250"/>
            <a:ext cx="3198813" cy="57451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27463" y="2620963"/>
            <a:ext cx="3213100" cy="12842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27463" y="3905250"/>
            <a:ext cx="3213100" cy="57451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E8DA-2AD3-41B3-A3F6-0A9122C48C3D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840732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E8DA-2AD3-41B3-A3F6-0A9122C48C3D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21249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5938" y="2665413"/>
            <a:ext cx="6519862" cy="44481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5938" y="7154863"/>
            <a:ext cx="6519862" cy="23383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750191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E8DA-2AD3-41B3-A3F6-0A9122C48C3D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615935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3100" y="1539875"/>
            <a:ext cx="3827463" cy="7597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20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E8DA-2AD3-41B3-A3F6-0A9122C48C3D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81205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213100" y="1539875"/>
            <a:ext cx="3827463" cy="7597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20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E8DA-2AD3-41B3-A3F6-0A9122C48C3D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664041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E8DA-2AD3-41B3-A3F6-0A9122C48C3D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245364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10200" y="569913"/>
            <a:ext cx="1630363" cy="90598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9113" y="569913"/>
            <a:ext cx="4738687" cy="90598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E8DA-2AD3-41B3-A3F6-0A9122C48C3D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19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9113" y="2846388"/>
            <a:ext cx="3184525" cy="67833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56038" y="2846388"/>
            <a:ext cx="3184525" cy="67833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92228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0700" y="569913"/>
            <a:ext cx="6519863" cy="20653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0700" y="2620963"/>
            <a:ext cx="3198813" cy="12842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0700" y="3905250"/>
            <a:ext cx="3198813" cy="57451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27463" y="2620963"/>
            <a:ext cx="3213100" cy="12842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27463" y="3905250"/>
            <a:ext cx="3213100" cy="57451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4138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05718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39447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3100" y="1539875"/>
            <a:ext cx="3827463" cy="7597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20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36429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213100" y="1539875"/>
            <a:ext cx="3827463" cy="7597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20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0780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0DD56-FFD7-43CC-8007-D1E763367F9A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2203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B759F-B43B-4932-B846-36CF99D89090}" type="datetime1">
              <a:rPr lang="nl-BE" smtClean="0"/>
              <a:t>28/04/2020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9032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4E8DA-2AD3-41B3-A3F6-0A9122C48C3D}" type="datetimeFigureOut">
              <a:rPr lang="fr-BE" smtClean="0"/>
              <a:t>28/04/20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4598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tiff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98" y="962909"/>
            <a:ext cx="1911071" cy="519174"/>
          </a:xfrm>
          <a:prstGeom prst="rect">
            <a:avLst/>
          </a:prstGeom>
        </p:spPr>
      </p:pic>
      <p:sp>
        <p:nvSpPr>
          <p:cNvPr id="9" name="Rechthoek 14">
            <a:extLst>
              <a:ext uri="{FF2B5EF4-FFF2-40B4-BE49-F238E27FC236}">
                <a16:creationId xmlns:a16="http://schemas.microsoft.com/office/drawing/2014/main" xmlns="" id="{E37F7F22-1163-A549-854F-03BD9474AAA1}"/>
              </a:ext>
            </a:extLst>
          </p:cNvPr>
          <p:cNvSpPr/>
          <p:nvPr/>
        </p:nvSpPr>
        <p:spPr>
          <a:xfrm>
            <a:off x="2646058" y="959933"/>
            <a:ext cx="4261630" cy="519174"/>
          </a:xfrm>
          <a:prstGeom prst="rect">
            <a:avLst/>
          </a:prstGeom>
          <a:solidFill>
            <a:srgbClr val="DA00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3124" dirty="0">
                <a:latin typeface="Klavika Lt" panose="02000000000000000000" pitchFamily="50" charset="0"/>
              </a:rPr>
              <a:t>TRIO-UV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xmlns="" id="{81115868-34EE-7E46-9426-192C737AFE4D}"/>
              </a:ext>
            </a:extLst>
          </p:cNvPr>
          <p:cNvSpPr/>
          <p:nvPr/>
        </p:nvSpPr>
        <p:spPr>
          <a:xfrm>
            <a:off x="749930" y="2326786"/>
            <a:ext cx="2967573" cy="1561880"/>
          </a:xfrm>
          <a:prstGeom prst="rect">
            <a:avLst/>
          </a:prstGeom>
          <a:noFill/>
          <a:ln>
            <a:solidFill>
              <a:srgbClr val="DA00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562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xmlns="" id="{E918EAC2-3370-9447-975D-BF9E9300D1D2}"/>
              </a:ext>
            </a:extLst>
          </p:cNvPr>
          <p:cNvSpPr/>
          <p:nvPr/>
        </p:nvSpPr>
        <p:spPr>
          <a:xfrm>
            <a:off x="3842454" y="2326786"/>
            <a:ext cx="2967573" cy="1561880"/>
          </a:xfrm>
          <a:prstGeom prst="rect">
            <a:avLst/>
          </a:prstGeom>
          <a:noFill/>
          <a:ln>
            <a:solidFill>
              <a:srgbClr val="DA00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562"/>
          </a:p>
        </p:txBody>
      </p:sp>
      <p:sp>
        <p:nvSpPr>
          <p:cNvPr id="26" name="Rechthoekige driehoek 25">
            <a:extLst>
              <a:ext uri="{FF2B5EF4-FFF2-40B4-BE49-F238E27FC236}">
                <a16:creationId xmlns:a16="http://schemas.microsoft.com/office/drawing/2014/main" xmlns="" id="{20223AAC-965D-EB43-B0D7-DBCDDB579D73}"/>
              </a:ext>
            </a:extLst>
          </p:cNvPr>
          <p:cNvSpPr/>
          <p:nvPr/>
        </p:nvSpPr>
        <p:spPr>
          <a:xfrm>
            <a:off x="3850418" y="3429529"/>
            <a:ext cx="449182" cy="449182"/>
          </a:xfrm>
          <a:prstGeom prst="rtTriangle">
            <a:avLst/>
          </a:prstGeom>
          <a:solidFill>
            <a:srgbClr val="DA003D"/>
          </a:solidFill>
          <a:ln>
            <a:solidFill>
              <a:srgbClr val="DA00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endParaRPr lang="nl-BE" sz="694" b="1" dirty="0">
              <a:latin typeface="Klavika" panose="02000000000000000000" pitchFamily="2" charset="0"/>
            </a:endParaRPr>
          </a:p>
        </p:txBody>
      </p:sp>
      <p:sp>
        <p:nvSpPr>
          <p:cNvPr id="25" name="Rechthoekige driehoek 24">
            <a:extLst>
              <a:ext uri="{FF2B5EF4-FFF2-40B4-BE49-F238E27FC236}">
                <a16:creationId xmlns:a16="http://schemas.microsoft.com/office/drawing/2014/main" xmlns="" id="{6E66F445-DC8B-6B4E-AA3E-2D8161BC2AC8}"/>
              </a:ext>
            </a:extLst>
          </p:cNvPr>
          <p:cNvSpPr/>
          <p:nvPr/>
        </p:nvSpPr>
        <p:spPr>
          <a:xfrm>
            <a:off x="759007" y="3428814"/>
            <a:ext cx="449182" cy="449182"/>
          </a:xfrm>
          <a:prstGeom prst="rtTriangle">
            <a:avLst/>
          </a:prstGeom>
          <a:solidFill>
            <a:srgbClr val="DA003D"/>
          </a:solidFill>
          <a:ln>
            <a:solidFill>
              <a:srgbClr val="DA00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endParaRPr lang="nl-BE" sz="694" b="1" dirty="0">
              <a:latin typeface="Klavika" panose="02000000000000000000" pitchFamily="2" charset="0"/>
            </a:endParaRP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xmlns="" id="{78168E8F-B2E0-3A42-9A1D-71394A4BDB8D}"/>
              </a:ext>
            </a:extLst>
          </p:cNvPr>
          <p:cNvSpPr txBox="1"/>
          <p:nvPr/>
        </p:nvSpPr>
        <p:spPr>
          <a:xfrm>
            <a:off x="618809" y="1677948"/>
            <a:ext cx="6284791" cy="573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62" dirty="0">
                <a:latin typeface="Klavika Lt" panose="02000000000000000000" pitchFamily="50" charset="0"/>
              </a:rPr>
              <a:t>Perte de charge</a:t>
            </a:r>
            <a:r>
              <a:rPr lang="nl-BE" sz="1562" dirty="0">
                <a:latin typeface="Klavika Lt" panose="02000000000000000000" pitchFamily="50" charset="0"/>
              </a:rPr>
              <a:t> - drukverlies - </a:t>
            </a:r>
            <a:r>
              <a:rPr lang="nl-BE" sz="1562" dirty="0" err="1">
                <a:latin typeface="Klavika Lt" panose="02000000000000000000" pitchFamily="50" charset="0"/>
              </a:rPr>
              <a:t>Druckverlust</a:t>
            </a:r>
            <a:r>
              <a:rPr lang="nl-BE" sz="1562" dirty="0">
                <a:latin typeface="Klavika Lt" panose="02000000000000000000" pitchFamily="50" charset="0"/>
              </a:rPr>
              <a:t> - </a:t>
            </a:r>
            <a:r>
              <a:rPr lang="nl-BE" sz="1562" dirty="0" err="1">
                <a:latin typeface="Klavika Lt" panose="02000000000000000000" pitchFamily="50" charset="0"/>
              </a:rPr>
              <a:t>pressure</a:t>
            </a:r>
            <a:r>
              <a:rPr lang="nl-BE" sz="1562" dirty="0">
                <a:latin typeface="Klavika Lt" panose="02000000000000000000" pitchFamily="50" charset="0"/>
              </a:rPr>
              <a:t> drop -</a:t>
            </a:r>
          </a:p>
          <a:p>
            <a:pPr algn="ctr"/>
            <a:r>
              <a:rPr lang="es-ES" sz="1562" dirty="0">
                <a:latin typeface="Klavika Lt" panose="02000000000000000000" pitchFamily="50" charset="0"/>
              </a:rPr>
              <a:t>pérdida de carga </a:t>
            </a:r>
            <a:r>
              <a:rPr lang="nl-BE" sz="1562" dirty="0">
                <a:latin typeface="Klavika Lt" panose="02000000000000000000" pitchFamily="50" charset="0"/>
              </a:rPr>
              <a:t>- </a:t>
            </a:r>
            <a:r>
              <a:rPr lang="fr-BE" sz="1562" dirty="0" err="1">
                <a:latin typeface="Klavika Lt" panose="02000000000000000000" pitchFamily="50" charset="0"/>
              </a:rPr>
              <a:t>spadek</a:t>
            </a:r>
            <a:r>
              <a:rPr lang="fr-BE" sz="1562" dirty="0">
                <a:latin typeface="Klavika Lt" panose="02000000000000000000" pitchFamily="50" charset="0"/>
              </a:rPr>
              <a:t> </a:t>
            </a:r>
            <a:r>
              <a:rPr lang="pl-PL" sz="1562" dirty="0">
                <a:latin typeface="Klavika Lt" panose="02000000000000000000" pitchFamily="50" charset="0"/>
              </a:rPr>
              <a:t>ciśnienia </a:t>
            </a:r>
            <a:r>
              <a:rPr lang="nl-BE" sz="1562" dirty="0">
                <a:latin typeface="Klavika Lt" panose="02000000000000000000" pitchFamily="50" charset="0"/>
              </a:rPr>
              <a:t>- </a:t>
            </a:r>
            <a:r>
              <a:rPr lang="ru-RU" sz="1562" dirty="0"/>
              <a:t>Потеря давления</a:t>
            </a:r>
            <a:r>
              <a:rPr lang="nl-BE" sz="1562" dirty="0">
                <a:latin typeface="Klavika Lt" panose="02000000000000000000" pitchFamily="50" charset="0"/>
              </a:rPr>
              <a:t> - </a:t>
            </a:r>
            <a:r>
              <a:rPr lang="pt-PT" sz="1562" dirty="0">
                <a:latin typeface="Klavika Lt" panose="02000000000000000000" pitchFamily="50" charset="0"/>
              </a:rPr>
              <a:t>perda de carga</a:t>
            </a:r>
            <a:endParaRPr lang="nl-BE" sz="1562" dirty="0">
              <a:latin typeface="Klavika Lt" panose="02000000000000000000" pitchFamily="50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8769" y="3686996"/>
            <a:ext cx="434734" cy="252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041" b="1" dirty="0">
                <a:solidFill>
                  <a:schemeClr val="bg1"/>
                </a:solidFill>
              </a:rPr>
              <a:t>3/4”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809392" y="3683339"/>
            <a:ext cx="309700" cy="252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041" b="1" dirty="0">
                <a:solidFill>
                  <a:schemeClr val="bg1"/>
                </a:solidFill>
              </a:rPr>
              <a:t>1”</a:t>
            </a:r>
          </a:p>
        </p:txBody>
      </p:sp>
      <p:sp>
        <p:nvSpPr>
          <p:cNvPr id="3" name="TextBox 2"/>
          <p:cNvSpPr txBox="1"/>
          <p:nvPr/>
        </p:nvSpPr>
        <p:spPr>
          <a:xfrm rot="16200000">
            <a:off x="3431871" y="2737953"/>
            <a:ext cx="1056700" cy="225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68" dirty="0"/>
              <a:t>pressure drop (bar)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607897" y="3682285"/>
            <a:ext cx="635110" cy="225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68" dirty="0"/>
              <a:t>flow (L/H)</a:t>
            </a:r>
          </a:p>
        </p:txBody>
      </p:sp>
      <p:sp>
        <p:nvSpPr>
          <p:cNvPr id="60" name="TextBox 59"/>
          <p:cNvSpPr txBox="1"/>
          <p:nvPr/>
        </p:nvSpPr>
        <p:spPr>
          <a:xfrm rot="16200000">
            <a:off x="338383" y="2737231"/>
            <a:ext cx="1056700" cy="225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68" dirty="0"/>
              <a:t>pressure drop (bar)</a:t>
            </a:r>
          </a:p>
        </p:txBody>
      </p:sp>
      <p:sp>
        <p:nvSpPr>
          <p:cNvPr id="47" name="TextBox 60">
            <a:extLst>
              <a:ext uri="{FF2B5EF4-FFF2-40B4-BE49-F238E27FC236}">
                <a16:creationId xmlns:a16="http://schemas.microsoft.com/office/drawing/2014/main" xmlns="" id="{F1E9C12D-2364-0C4C-A865-E3AFD8064690}"/>
              </a:ext>
            </a:extLst>
          </p:cNvPr>
          <p:cNvSpPr txBox="1"/>
          <p:nvPr/>
        </p:nvSpPr>
        <p:spPr>
          <a:xfrm>
            <a:off x="5293995" y="3674523"/>
            <a:ext cx="1548822" cy="225896"/>
          </a:xfrm>
          <a:prstGeom prst="rect">
            <a:avLst/>
          </a:prstGeom>
          <a:solidFill>
            <a:srgbClr val="DA003D"/>
          </a:solidFill>
        </p:spPr>
        <p:txBody>
          <a:bodyPr wrap="none" rtlCol="0">
            <a:spAutoFit/>
          </a:bodyPr>
          <a:lstStyle/>
          <a:p>
            <a:r>
              <a:rPr lang="nl-BE" sz="868" dirty="0">
                <a:solidFill>
                  <a:schemeClr val="bg1"/>
                </a:solidFill>
              </a:rPr>
              <a:t>25μm + activated carbon + UV</a:t>
            </a:r>
          </a:p>
        </p:txBody>
      </p:sp>
      <p:sp>
        <p:nvSpPr>
          <p:cNvPr id="48" name="TextBox 52">
            <a:extLst>
              <a:ext uri="{FF2B5EF4-FFF2-40B4-BE49-F238E27FC236}">
                <a16:creationId xmlns:a16="http://schemas.microsoft.com/office/drawing/2014/main" xmlns="" id="{47A42BDF-A398-264B-9D6A-61DE5E39A686}"/>
              </a:ext>
            </a:extLst>
          </p:cNvPr>
          <p:cNvSpPr txBox="1"/>
          <p:nvPr/>
        </p:nvSpPr>
        <p:spPr>
          <a:xfrm>
            <a:off x="1512600" y="3693493"/>
            <a:ext cx="635110" cy="225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68" dirty="0"/>
              <a:t>flow (L/H)</a:t>
            </a:r>
          </a:p>
        </p:txBody>
      </p:sp>
      <p:sp>
        <p:nvSpPr>
          <p:cNvPr id="49" name="TextBox 60">
            <a:extLst>
              <a:ext uri="{FF2B5EF4-FFF2-40B4-BE49-F238E27FC236}">
                <a16:creationId xmlns:a16="http://schemas.microsoft.com/office/drawing/2014/main" xmlns="" id="{42AEAEB2-5774-524C-8E3D-869F5493AC50}"/>
              </a:ext>
            </a:extLst>
          </p:cNvPr>
          <p:cNvSpPr txBox="1"/>
          <p:nvPr/>
        </p:nvSpPr>
        <p:spPr>
          <a:xfrm>
            <a:off x="2198701" y="3685732"/>
            <a:ext cx="1548822" cy="225896"/>
          </a:xfrm>
          <a:prstGeom prst="rect">
            <a:avLst/>
          </a:prstGeom>
          <a:solidFill>
            <a:srgbClr val="DA003D"/>
          </a:solidFill>
        </p:spPr>
        <p:txBody>
          <a:bodyPr wrap="none" rtlCol="0">
            <a:spAutoFit/>
          </a:bodyPr>
          <a:lstStyle/>
          <a:p>
            <a:r>
              <a:rPr lang="nl-BE" sz="868" dirty="0">
                <a:solidFill>
                  <a:schemeClr val="bg1"/>
                </a:solidFill>
              </a:rPr>
              <a:t>25μm + activated carbon + UV</a:t>
            </a:r>
          </a:p>
        </p:txBody>
      </p:sp>
      <p:graphicFrame>
        <p:nvGraphicFramePr>
          <p:cNvPr id="50" name="Diagramm 1025">
            <a:extLst>
              <a:ext uri="{FF2B5EF4-FFF2-40B4-BE49-F238E27FC236}">
                <a16:creationId xmlns:a16="http://schemas.microsoft.com/office/drawing/2014/main" xmlns="" id="{00000000-0008-0000-2D00-000005000000}"/>
              </a:ext>
            </a:extLst>
          </p:cNvPr>
          <p:cNvGraphicFramePr>
            <a:graphicFrameLocks/>
          </p:cNvGraphicFramePr>
          <p:nvPr/>
        </p:nvGraphicFramePr>
        <p:xfrm>
          <a:off x="1079622" y="2069178"/>
          <a:ext cx="2677550" cy="1711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1" name="Diagramm 1025">
            <a:extLst>
              <a:ext uri="{FF2B5EF4-FFF2-40B4-BE49-F238E27FC236}">
                <a16:creationId xmlns:a16="http://schemas.microsoft.com/office/drawing/2014/main" xmlns="" id="{00000000-0008-0000-2D00-000006000000}"/>
              </a:ext>
            </a:extLst>
          </p:cNvPr>
          <p:cNvGraphicFramePr>
            <a:graphicFrameLocks/>
          </p:cNvGraphicFramePr>
          <p:nvPr/>
        </p:nvGraphicFramePr>
        <p:xfrm>
          <a:off x="4185668" y="2122640"/>
          <a:ext cx="2529604" cy="1604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49" y="9309509"/>
            <a:ext cx="1312420" cy="499645"/>
          </a:xfrm>
          <a:prstGeom prst="rect">
            <a:avLst/>
          </a:prstGeom>
        </p:spPr>
      </p:pic>
      <p:sp>
        <p:nvSpPr>
          <p:cNvPr id="23" name="Textfeld 14"/>
          <p:cNvSpPr txBox="1"/>
          <p:nvPr/>
        </p:nvSpPr>
        <p:spPr>
          <a:xfrm>
            <a:off x="2421459" y="9399092"/>
            <a:ext cx="4638192" cy="332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8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Klavika Lt" panose="02000000000000000000" pitchFamily="50" charset="0"/>
              </a:rPr>
              <a:t>Hochstrasse</a:t>
            </a:r>
            <a:r>
              <a:rPr lang="de-DE" sz="781" dirty="0">
                <a:solidFill>
                  <a:schemeClr val="tx1">
                    <a:lumMod val="50000"/>
                    <a:lumOff val="50000"/>
                  </a:schemeClr>
                </a:solidFill>
                <a:latin typeface="Klavika Lt" panose="02000000000000000000" pitchFamily="50" charset="0"/>
              </a:rPr>
              <a:t> 104d          	Tel. +32(0)87 59 83 30	www.cintropur.com</a:t>
            </a:r>
            <a:endParaRPr lang="fr-BE" sz="781" dirty="0">
              <a:solidFill>
                <a:schemeClr val="tx1">
                  <a:lumMod val="50000"/>
                  <a:lumOff val="50000"/>
                </a:schemeClr>
              </a:solidFill>
              <a:latin typeface="Klavika Lt" panose="02000000000000000000" pitchFamily="50" charset="0"/>
            </a:endParaRPr>
          </a:p>
          <a:p>
            <a:r>
              <a:rPr lang="de-DE" sz="781" dirty="0">
                <a:solidFill>
                  <a:schemeClr val="tx1">
                    <a:lumMod val="50000"/>
                    <a:lumOff val="50000"/>
                  </a:schemeClr>
                </a:solidFill>
                <a:latin typeface="Klavika Lt" panose="02000000000000000000" pitchFamily="50" charset="0"/>
              </a:rPr>
              <a:t>B-4700 Eupen		Fax +32(0)87 59 84 40	info@cintropur.com</a:t>
            </a:r>
            <a:endParaRPr lang="fr-BE" sz="781" dirty="0">
              <a:solidFill>
                <a:schemeClr val="tx1">
                  <a:lumMod val="50000"/>
                  <a:lumOff val="50000"/>
                </a:schemeClr>
              </a:solidFill>
              <a:latin typeface="Klavika Lt" panose="02000000000000000000" pitchFamily="50" charset="0"/>
            </a:endParaRP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1</a:t>
            </a:fld>
            <a:endParaRPr lang="nl-BE"/>
          </a:p>
        </p:txBody>
      </p:sp>
      <p:sp>
        <p:nvSpPr>
          <p:cNvPr id="27" name="ZoneTexte 26"/>
          <p:cNvSpPr txBox="1"/>
          <p:nvPr/>
        </p:nvSpPr>
        <p:spPr>
          <a:xfrm>
            <a:off x="5977118" y="9198795"/>
            <a:ext cx="833883" cy="2124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781" dirty="0">
                <a:latin typeface="Klavika Lt" panose="02000000000000000000" pitchFamily="50" charset="0"/>
              </a:rPr>
              <a:t>Version </a:t>
            </a:r>
            <a:r>
              <a:rPr lang="fr-BE" sz="781" dirty="0" smtClean="0">
                <a:latin typeface="Klavika Lt" panose="02000000000000000000" pitchFamily="50" charset="0"/>
              </a:rPr>
              <a:t>01.2020</a:t>
            </a:r>
            <a:endParaRPr lang="fr-BE" sz="781" dirty="0">
              <a:latin typeface="Klavika L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34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5719</TotalTime>
  <Words>65</Words>
  <Application>Microsoft Office PowerPoint</Application>
  <PresentationFormat>Personnalisé</PresentationFormat>
  <Paragraphs>16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Klavika</vt:lpstr>
      <vt:lpstr>Klavika Lt</vt:lpstr>
      <vt:lpstr>1_Conception personnalisée</vt:lpstr>
      <vt:lpstr>Office Theme</vt:lpstr>
      <vt:lpstr>Conception personnalisée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 den Bruele Jo</dc:creator>
  <cp:lastModifiedBy>Germain Christine</cp:lastModifiedBy>
  <cp:revision>296</cp:revision>
  <cp:lastPrinted>2020-01-07T11:18:14Z</cp:lastPrinted>
  <dcterms:created xsi:type="dcterms:W3CDTF">2017-10-18T16:41:41Z</dcterms:created>
  <dcterms:modified xsi:type="dcterms:W3CDTF">2020-04-28T07:38:24Z</dcterms:modified>
</cp:coreProperties>
</file>